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95" r:id="rId2"/>
  </p:sldMasterIdLst>
  <p:notesMasterIdLst>
    <p:notesMasterId r:id="rId49"/>
  </p:notesMasterIdLst>
  <p:handoutMasterIdLst>
    <p:handoutMasterId r:id="rId50"/>
  </p:handoutMasterIdLst>
  <p:sldIdLst>
    <p:sldId id="267" r:id="rId3"/>
    <p:sldId id="278" r:id="rId4"/>
    <p:sldId id="293" r:id="rId5"/>
    <p:sldId id="292" r:id="rId6"/>
    <p:sldId id="294" r:id="rId7"/>
    <p:sldId id="295" r:id="rId8"/>
    <p:sldId id="279" r:id="rId9"/>
    <p:sldId id="282" r:id="rId10"/>
    <p:sldId id="298" r:id="rId11"/>
    <p:sldId id="299" r:id="rId12"/>
    <p:sldId id="300" r:id="rId13"/>
    <p:sldId id="301" r:id="rId14"/>
    <p:sldId id="302" r:id="rId15"/>
    <p:sldId id="303" r:id="rId16"/>
    <p:sldId id="28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84" r:id="rId31"/>
    <p:sldId id="291" r:id="rId32"/>
    <p:sldId id="317" r:id="rId33"/>
    <p:sldId id="318" r:id="rId34"/>
    <p:sldId id="320" r:id="rId35"/>
    <p:sldId id="287" r:id="rId36"/>
    <p:sldId id="321" r:id="rId37"/>
    <p:sldId id="288" r:id="rId38"/>
    <p:sldId id="289" r:id="rId39"/>
    <p:sldId id="296" r:id="rId40"/>
    <p:sldId id="297" r:id="rId41"/>
    <p:sldId id="290" r:id="rId42"/>
    <p:sldId id="274" r:id="rId43"/>
    <p:sldId id="269" r:id="rId44"/>
    <p:sldId id="270" r:id="rId45"/>
    <p:sldId id="275" r:id="rId46"/>
    <p:sldId id="276" r:id="rId47"/>
    <p:sldId id="277" r:id="rId48"/>
  </p:sldIdLst>
  <p:sldSz cx="12188825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56" userDrawn="1">
          <p15:clr>
            <a:srgbClr val="A4A3A4"/>
          </p15:clr>
        </p15:guide>
        <p15:guide id="3" orient="horz" pos="274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39">
          <p15:clr>
            <a:srgbClr val="A4A3A4"/>
          </p15:clr>
        </p15:guide>
        <p15:guide id="6" pos="6911">
          <p15:clr>
            <a:srgbClr val="A4A3A4"/>
          </p15:clr>
        </p15:guide>
        <p15:guide id="7" pos="7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>
        <p:guide orient="horz" pos="2160"/>
        <p:guide orient="horz" pos="1056"/>
        <p:guide orient="horz" pos="274"/>
        <p:guide orient="horz" pos="3840"/>
        <p:guide pos="3839"/>
        <p:guide pos="6911"/>
        <p:guide pos="76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3108" y="7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4/18/2016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4/18/2016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3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 title="Picture placeholder frame"/>
          <p:cNvSpPr/>
          <p:nvPr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DBCE57-6706-465D-AB4B-DDA564AF11BF}" type="datetime1">
              <a:rPr lang="en-US" smtClean="0"/>
              <a:t>4/18/2016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3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6B23-C1A9-4BC7-9D5C-A89BFC0DC323}" type="datetime1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Diagonal Corner Rectangle 7" title="Picture placeholder frame"/>
          <p:cNvSpPr/>
          <p:nvPr/>
        </p:nvSpPr>
        <p:spPr>
          <a:xfrm>
            <a:off x="7642992" y="1803400"/>
            <a:ext cx="3326951" cy="42672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title="Picture placeholder"/>
          <p:cNvSpPr>
            <a:spLocks noGrp="1"/>
          </p:cNvSpPr>
          <p:nvPr>
            <p:ph type="pic" idx="1"/>
          </p:nvPr>
        </p:nvSpPr>
        <p:spPr>
          <a:xfrm>
            <a:off x="7795393" y="1925320"/>
            <a:ext cx="3054694" cy="4023360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8882" y="1803400"/>
            <a:ext cx="586613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37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90A1-DAD4-47D0-AD05-E5A99274A7EF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5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5CD1-287D-4326-A7CD-900CDD1CA139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5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19CB0D-B8B0-4732-80B7-8E200A132E0D}" type="datetime1">
              <a:rPr lang="en-US" smtClean="0"/>
              <a:t>4/18/2016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ound Diagonal Corner Rectangle 5" title="Picture placeholder frame"/>
          <p:cNvSpPr/>
          <p:nvPr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ound Diagonal Corner Rectangle 10" title="Picture placeholder frame"/>
          <p:cNvSpPr/>
          <p:nvPr userDrawn="1"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218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2443528-EEA3-4C7A-934A-1BF68CEEF753}" type="datetime1">
              <a:rPr lang="en-US" smtClean="0"/>
              <a:t>4/18/2016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ound Diagonal Corner Rectangle 5" title="Picture placeholder frame"/>
          <p:cNvSpPr/>
          <p:nvPr userDrawn="1"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7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E674-5554-43EB-B77A-0B35E2F624CC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8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A930D-4218-483A-A64B-BD69A94B8C15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91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D73B-7A1B-4613-852F-2F18C64700C4}" type="datetime1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29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A200-8E0C-4E44-9C16-88E1C240F503}" type="datetime1">
              <a:rPr lang="en-US" smtClean="0"/>
              <a:t>4/18/2016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32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7392-3C6E-4770-B7E6-C5A382B4D385}" type="datetime1">
              <a:rPr lang="en-US" smtClean="0"/>
              <a:t>4/18/2016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45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0C1B-41A5-447F-99F8-0A6B612D985C}" type="datetime1">
              <a:rPr lang="en-US" smtClean="0"/>
              <a:t>4/18/2016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DE3C-0ABD-4A16-9DC7-0BAEB561482B}" type="datetime1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09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B60A-38A2-44DF-8499-F830D6424418}" type="datetime1">
              <a:rPr lang="en-US" smtClean="0"/>
              <a:t>4/18/2016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Diagonal Corner Rectangle 7" title="Picture placeholder frame"/>
          <p:cNvSpPr/>
          <p:nvPr/>
        </p:nvSpPr>
        <p:spPr>
          <a:xfrm>
            <a:off x="1218883" y="1803400"/>
            <a:ext cx="6602280" cy="42672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title="Picture placeholder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164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solidFill>
              <a:schemeClr val="tx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43ACDF-43F9-4DF5-95FD-645C52BCDC89}" type="datetime1">
              <a:rPr lang="en-US" smtClean="0"/>
              <a:t>4/18/2016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723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77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yan31@hawk.i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Picture placeholder"/>
          <p:cNvSpPr>
            <a:spLocks noGrp="1"/>
          </p:cNvSpPr>
          <p:nvPr>
            <p:ph type="pic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“When you are willing to make sacrifices for a great cause, you will never be alone.”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586 Project Report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0013" y="434975"/>
            <a:ext cx="31242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Jiaqi Yan</a:t>
            </a:r>
            <a:endParaRPr lang="en-US" sz="24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  <a:hlinkClick r:id="rId3"/>
              </a:rPr>
              <a:t>jyan31@hawk.iit.edu</a:t>
            </a:r>
            <a:endParaRPr lang="en-US" sz="2400" dirty="0" smtClean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A20321362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Spring 2016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194"/>
              </p:ext>
            </p:extLst>
          </p:nvPr>
        </p:nvGraphicFramePr>
        <p:xfrm>
          <a:off x="379412" y="1150277"/>
          <a:ext cx="1143982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026"/>
                <a:gridCol w="3962400"/>
                <a:gridCol w="1600200"/>
                <a:gridCol w="4267200"/>
              </a:tblGrid>
              <a:tr h="221323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Group</a:t>
                      </a:r>
                      <a:r>
                        <a:rPr lang="en-US" sz="1200" baseline="0" dirty="0" smtClean="0"/>
                        <a:t> all states appeared in the EFSM; define and provide default implementation of all event handler, e.g. do </a:t>
                      </a:r>
                      <a:r>
                        <a:rPr lang="en-US" sz="1200" b="1" baseline="0" dirty="0" smtClean="0"/>
                        <a:t>NOTHING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dirty="0" smtClean="0"/>
                        <a:t>context</a:t>
                      </a:r>
                      <a:r>
                        <a:rPr lang="en-US" sz="1200" dirty="0" smtClean="0"/>
                        <a:t>: pointer</a:t>
                      </a:r>
                      <a:r>
                        <a:rPr lang="en-US" sz="1200" baseline="0" dirty="0" smtClean="0"/>
                        <a:t> to the EFSM’s context, e.g. a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instance for issuing action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err="1" smtClean="0"/>
                        <a:t>Initilize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i="1" dirty="0" smtClean="0"/>
                        <a:t>context</a:t>
                      </a:r>
                      <a:r>
                        <a:rPr lang="en-US" sz="1200" dirty="0" smtClean="0"/>
                        <a:t> and </a:t>
                      </a:r>
                      <a:r>
                        <a:rPr lang="en-US" sz="1200" i="1" dirty="0" smtClean="0"/>
                        <a:t>op</a:t>
                      </a:r>
                      <a:r>
                        <a:rPr lang="en-US" sz="1200" dirty="0" smtClean="0"/>
                        <a:t> with provided parameters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No need to do anything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0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53442"/>
              </p:ext>
            </p:extLst>
          </p:nvPr>
        </p:nvGraphicFramePr>
        <p:xfrm>
          <a:off x="379412" y="1150277"/>
          <a:ext cx="11430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StartState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Start state in EFSM; handle open event when current state is Start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Idle state, issue </a:t>
                      </a:r>
                      <a:r>
                        <a:rPr lang="en-US" sz="1200" baseline="0" dirty="0" err="1" smtClean="0"/>
                        <a:t>StoreData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87238"/>
              </p:ext>
            </p:extLst>
          </p:nvPr>
        </p:nvGraphicFramePr>
        <p:xfrm>
          <a:off x="379412" y="253423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IdelState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Idle state in EFSM; handle login and </a:t>
                      </a:r>
                      <a:r>
                        <a:rPr lang="en-US" sz="1200" baseline="0" dirty="0" err="1" smtClean="0"/>
                        <a:t>loginFail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CheckPin</a:t>
                      </a:r>
                      <a:r>
                        <a:rPr lang="en-US" sz="1200" baseline="0" dirty="0" smtClean="0"/>
                        <a:t> state, set context’s </a:t>
                      </a:r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baseline="0" dirty="0" smtClean="0"/>
                        <a:t> to 0, issue </a:t>
                      </a:r>
                      <a:r>
                        <a:rPr lang="en-US" sz="1200" baseline="0" dirty="0" err="1" smtClean="0"/>
                        <a:t>PromptPin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IncorrectIdMsg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19060"/>
              </p:ext>
            </p:extLst>
          </p:nvPr>
        </p:nvGraphicFramePr>
        <p:xfrm>
          <a:off x="379412" y="4192511"/>
          <a:ext cx="1143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CheckPinState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CheckPin</a:t>
                      </a:r>
                      <a:r>
                        <a:rPr lang="en-US" sz="1200" baseline="0" dirty="0" smtClean="0"/>
                        <a:t> state in EFSM; handle </a:t>
                      </a:r>
                      <a:r>
                        <a:rPr lang="en-US" sz="1200" baseline="0" dirty="0" err="1" smtClean="0"/>
                        <a:t>correctPin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incorrectPin</a:t>
                      </a:r>
                      <a:r>
                        <a:rPr lang="en-US" sz="1200" baseline="0" dirty="0" smtClean="0"/>
                        <a:t> and logout events when current state is </a:t>
                      </a:r>
                      <a:r>
                        <a:rPr lang="en-US" sz="1200" baseline="0" dirty="0" err="1" smtClean="0"/>
                        <a:t>CheckPin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Temp state, issue </a:t>
                      </a:r>
                      <a:r>
                        <a:rPr lang="en-US" sz="1200" baseline="0" dirty="0" err="1" smtClean="0"/>
                        <a:t>DisplayMenu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</a:t>
                      </a:r>
                      <a:r>
                        <a:rPr lang="en-US" sz="1200" i="1" dirty="0" smtClean="0"/>
                        <a:t>attempts</a:t>
                      </a:r>
                      <a:r>
                        <a:rPr lang="en-US" sz="1200" i="0" dirty="0" smtClean="0"/>
                        <a:t> &gt;= </a:t>
                      </a:r>
                      <a:r>
                        <a:rPr lang="en-US" sz="1200" i="1" dirty="0" smtClean="0"/>
                        <a:t>max</a:t>
                      </a:r>
                      <a:r>
                        <a:rPr lang="en-US" sz="1200" i="0" dirty="0" smtClean="0"/>
                        <a:t>, reduce to Idle</a:t>
                      </a:r>
                      <a:r>
                        <a:rPr lang="en-US" sz="1200" i="0" baseline="0" dirty="0" smtClean="0"/>
                        <a:t> state and issue </a:t>
                      </a:r>
                      <a:r>
                        <a:rPr lang="en-US" sz="1200" i="0" baseline="0" dirty="0" err="1" smtClean="0"/>
                        <a:t>TooManyAttemptMsg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i="0" baseline="0" dirty="0" smtClean="0"/>
                        <a:t>; otherwise, increase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i="0" baseline="0" dirty="0" smtClean="0"/>
                        <a:t>’s </a:t>
                      </a:r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i="0" baseline="0" dirty="0" smtClean="0"/>
                        <a:t> by one and issue </a:t>
                      </a:r>
                      <a:r>
                        <a:rPr lang="en-US" sz="1200" i="0" baseline="0" dirty="0" err="1" smtClean="0"/>
                        <a:t>IncorrectPinMsg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</a:t>
                      </a:r>
                      <a:r>
                        <a:rPr lang="en-US" sz="1200" i="0" baseline="0" dirty="0" smtClean="0"/>
                        <a:t> current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8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87901"/>
              </p:ext>
            </p:extLst>
          </p:nvPr>
        </p:nvGraphicFramePr>
        <p:xfrm>
          <a:off x="379412" y="1150277"/>
          <a:ext cx="11430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ReadyState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Ready state in EFSM; handle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Locked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Suspended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i="0" baseline="0" dirty="0" smtClean="0"/>
                        <a:t> to Temp state, issue </a:t>
                      </a:r>
                      <a:r>
                        <a:rPr lang="en-US" sz="1200" i="0" baseline="0" dirty="0" err="1" smtClean="0"/>
                        <a:t>DoWithdraw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3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67167"/>
              </p:ext>
            </p:extLst>
          </p:nvPr>
        </p:nvGraphicFramePr>
        <p:xfrm>
          <a:off x="379412" y="1150277"/>
          <a:ext cx="11430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OverdrawnState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Overdrawn state in EFSM; handle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Locked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dirty="0" smtClean="0"/>
                        <a:t> </a:t>
                      </a:r>
                      <a:r>
                        <a:rPr lang="en-US" sz="1200" i="0" baseline="0" dirty="0" smtClean="0"/>
                        <a:t>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Temp state,</a:t>
                      </a:r>
                      <a:r>
                        <a:rPr lang="en-US" sz="1200" i="0" baseline="0" dirty="0" smtClean="0"/>
                        <a:t> i</a:t>
                      </a:r>
                      <a:r>
                        <a:rPr lang="en-US" sz="1200" i="0" dirty="0" smtClean="0"/>
                        <a:t>ssue 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426733"/>
              </p:ext>
            </p:extLst>
          </p:nvPr>
        </p:nvGraphicFramePr>
        <p:xfrm>
          <a:off x="379412" y="390583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LockedState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Locked state in EFSM; handle unlock and </a:t>
                      </a:r>
                      <a:r>
                        <a:rPr lang="en-US" sz="1200" baseline="0" dirty="0" err="1" smtClean="0"/>
                        <a:t>unlockFail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Temp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66541"/>
              </p:ext>
            </p:extLst>
          </p:nvPr>
        </p:nvGraphicFramePr>
        <p:xfrm>
          <a:off x="379412" y="1150277"/>
          <a:ext cx="11430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SuspendedState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Suspended state in EFSM; handle activate, balance and close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Ready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Closed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8052"/>
              </p:ext>
            </p:extLst>
          </p:nvPr>
        </p:nvGraphicFramePr>
        <p:xfrm>
          <a:off x="379412" y="3276600"/>
          <a:ext cx="11430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TempState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Temp state in EFSM; handle </a:t>
                      </a:r>
                      <a:r>
                        <a:rPr lang="en-US" sz="1200" baseline="0" dirty="0" err="1" smtClean="0"/>
                        <a:t>aboveMin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belowMin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baseline="0" dirty="0" err="1" smtClean="0"/>
                        <a:t>withdrawBelowMin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Ready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Overdrawn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Overdrawn state, issue Penalty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25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838200"/>
            <a:ext cx="8429415" cy="5334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07283"/>
            <a:ext cx="9751060" cy="406400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4. Strategy Pattern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664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33924"/>
              </p:ext>
            </p:extLst>
          </p:nvPr>
        </p:nvGraphicFramePr>
        <p:xfrm>
          <a:off x="379412" y="1150277"/>
          <a:ext cx="114300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3048000"/>
                <a:gridCol w="990600"/>
                <a:gridCol w="533400"/>
                <a:gridCol w="914400"/>
                <a:gridCol w="609600"/>
                <a:gridCol w="3048000"/>
              </a:tblGrid>
              <a:tr h="267101">
                <a:tc gridSpan="7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output processor in MDA architecture; as client of various action strategies, issue actions on each strategy’s base class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168">
                <a:tc rowSpan="7"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 to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object; some actions need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 to </a:t>
                      </a:r>
                      <a:r>
                        <a:rPr lang="en-US" sz="1200" baseline="0" smtClean="0"/>
                        <a:t>access data</a:t>
                      </a: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dpa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pinter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DeductPenaltyAction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none" baseline="0" dirty="0" err="1" smtClean="0"/>
                        <a:t>sda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StoreDataAction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ipma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IncorrectPinMsgAction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iimp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IncorrectIdMsgAction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tmama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TooManyAttmeptAction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ppa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PromptPinAction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DisplayMenuAction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DoDepositAction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nfma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NoFundMsaAction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dba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DoWithdrawAction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bmma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BelowMinMsgAction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Abstract factory instance used to create/configure all the previous pointers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</a:t>
                      </a:r>
                      <a:r>
                        <a:rPr lang="en-US" sz="1200" dirty="0" err="1" smtClean="0"/>
                        <a:t>AbstractFacotry</a:t>
                      </a:r>
                      <a:r>
                        <a:rPr lang="en-US" sz="1200" dirty="0" smtClean="0"/>
                        <a:t> *</a:t>
                      </a:r>
                      <a:r>
                        <a:rPr lang="en-US" sz="1200" dirty="0" err="1" smtClean="0"/>
                        <a:t>af</a:t>
                      </a:r>
                      <a:r>
                        <a:rPr lang="en-US" sz="12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 </a:t>
                      </a:r>
                      <a:r>
                        <a:rPr lang="en-US" sz="1200" i="1" dirty="0" err="1" smtClean="0"/>
                        <a:t>af</a:t>
                      </a:r>
                      <a:r>
                        <a:rPr lang="en-US" sz="1200" i="1" dirty="0" smtClean="0"/>
                        <a:t> </a:t>
                      </a:r>
                      <a:r>
                        <a:rPr lang="en-US" sz="1200" i="0" dirty="0" smtClean="0"/>
                        <a:t>with</a:t>
                      </a:r>
                      <a:r>
                        <a:rPr lang="en-US" sz="1200" i="0" baseline="0" dirty="0" smtClean="0"/>
                        <a:t> a concrete factory</a:t>
                      </a:r>
                      <a:endParaRPr lang="en-US" sz="1200" i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init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i="0" dirty="0" smtClean="0"/>
                        <a:t>Create/configure </a:t>
                      </a:r>
                      <a:r>
                        <a:rPr lang="en-US" sz="1200" i="0" dirty="0" err="1" smtClean="0"/>
                        <a:t>DataStore</a:t>
                      </a:r>
                      <a:r>
                        <a:rPr lang="en-US" sz="1200" i="0" baseline="0" dirty="0" smtClean="0"/>
                        <a:t> object and action strategies using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0" baseline="0" dirty="0" smtClean="0"/>
                        <a:t>, see Abstract Factory Pattern for details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sda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baseline="0" dirty="0" err="1" smtClean="0"/>
                        <a:t>storeData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dda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incorrecePinMsg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ipma</a:t>
                      </a:r>
                      <a:r>
                        <a:rPr lang="en-US" sz="1200" i="0" baseline="0" dirty="0" smtClean="0"/>
                        <a:t>&gt;</a:t>
                      </a:r>
                      <a:r>
                        <a:rPr lang="en-US" sz="1200" dirty="0" err="1" smtClean="0"/>
                        <a:t>incorrecePinMsg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nfma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iima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incorrecePinMsg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displayBalance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dba-&gt;</a:t>
                      </a:r>
                      <a:r>
                        <a:rPr lang="en-US" sz="1200" i="0" dirty="0" err="1" smtClean="0"/>
                        <a:t>displayBalance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tmama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doWithdraw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dwm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doWithdraw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ppa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promptPin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bmma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displayMenu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payPenalty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dpa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payPenalty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42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309375"/>
              </p:ext>
            </p:extLst>
          </p:nvPr>
        </p:nvGraphicFramePr>
        <p:xfrm>
          <a:off x="379412" y="1150277"/>
          <a:ext cx="11430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StoreDataAction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subclass</a:t>
                      </a:r>
                      <a:r>
                        <a:rPr lang="en-US" sz="1200" i="0" baseline="0" dirty="0" smtClean="0"/>
                        <a:t> should override it to s</a:t>
                      </a:r>
                      <a:r>
                        <a:rPr lang="en-US" sz="1200" i="0" dirty="0" smtClean="0"/>
                        <a:t>tore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temp_pin</a:t>
                      </a:r>
                      <a:r>
                        <a:rPr lang="en-US" sz="1200" i="0" baseline="0" dirty="0" smtClean="0"/>
                        <a:t>, </a:t>
                      </a:r>
                      <a:r>
                        <a:rPr lang="en-US" sz="1200" i="0" baseline="0" dirty="0" err="1" smtClean="0"/>
                        <a:t>temp_id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0" baseline="0" dirty="0" err="1" smtClean="0"/>
                        <a:t>temp_balance</a:t>
                      </a:r>
                      <a:r>
                        <a:rPr lang="en-US" sz="1200" i="0" baseline="0" dirty="0" smtClean="0"/>
                        <a:t> to pin, id and balance respectively; different strategies differs in the type of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54351"/>
              </p:ext>
            </p:extLst>
          </p:nvPr>
        </p:nvGraphicFramePr>
        <p:xfrm>
          <a:off x="379412" y="2990678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SDAction1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Cast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ds</a:t>
                      </a:r>
                      <a:r>
                        <a:rPr lang="en-US" sz="1200" i="0" baseline="0" dirty="0" smtClean="0"/>
                        <a:t> to DataStore1 object and execute the store action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485563"/>
              </p:ext>
            </p:extLst>
          </p:nvPr>
        </p:nvGraphicFramePr>
        <p:xfrm>
          <a:off x="379412" y="4648200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SDAction2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Cast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ds</a:t>
                      </a:r>
                      <a:r>
                        <a:rPr lang="en-US" sz="1200" i="0" baseline="0" dirty="0" smtClean="0"/>
                        <a:t> to DataStore2 object and execute the store action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1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2107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IncorrectPinMsgAction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incorrect PIN number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5794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IPMAction1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incorrect PIN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013723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IPMAction2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incorrect PIN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286291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IncorrectIdMsgAction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incorrect ID number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8859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IIMAction1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incorrect ID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3486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IIMAction2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incorrect ID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0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066800"/>
            <a:ext cx="11353800" cy="5105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</p:spTree>
    <p:extLst>
      <p:ext uri="{BB962C8B-B14F-4D97-AF65-F5344CB8AC3E}">
        <p14:creationId xmlns:p14="http://schemas.microsoft.com/office/powerpoint/2010/main" val="5881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490420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TooManyAttemptMsgAction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“too many incorrect PIN number”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14895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TMAMAction1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too many incorrect PIN number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70795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TMAMAction2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too many incorrect PIN number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2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0043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PromptPinAction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“please input PIN number”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81283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PPAction1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“please input PIN number”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09915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PPAction2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“please input PIN number”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27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22411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DisplayMenuAction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</a:t>
                      </a:r>
                      <a:r>
                        <a:rPr lang="en-US" sz="1200" i="0" baseline="0" dirty="0" smtClean="0"/>
                        <a:t> menu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15191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menu </a:t>
                      </a:r>
                      <a:r>
                        <a:rPr lang="en-US" sz="1200" i="0" dirty="0" smtClean="0"/>
                        <a:t>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31836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menu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9025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DoDepositAction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make deposit with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198314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DDAction1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deposit by adding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0958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DDAction2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deposit by adding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4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72689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NoFundMsgAction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noFundMsg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01993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NFMAction1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111186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NFMAction2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8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2957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DisplayBalanceAction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display current balance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21285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DB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display current balance for account 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6594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DBAction2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display current balance for account</a:t>
                      </a:r>
                      <a:r>
                        <a:rPr lang="en-US" sz="1200" i="0" baseline="0" dirty="0" smtClean="0"/>
                        <a:t> 2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5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58384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DoWithdrawAction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697701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DW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93398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DWAction2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0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90742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BelowMinMsgAction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14063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DW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12497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DWAction2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1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77313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DeductPenaltyAction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DeductPenalty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: amount of penalty to pay for different accounts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883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DP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 from base class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balance, </a:t>
                      </a:r>
                      <a:r>
                        <a:rPr lang="en-US" sz="1200" i="0" baseline="0" dirty="0" smtClean="0"/>
                        <a:t>penalty for Account1 is 20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69832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DPAction2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 from base class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, penalty for Account2 is zero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9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533400"/>
          </a:xfrm>
        </p:spPr>
        <p:txBody>
          <a:bodyPr anchor="t">
            <a:noAutofit/>
          </a:bodyPr>
          <a:lstStyle/>
          <a:p>
            <a:r>
              <a:rPr lang="en-US" sz="2400" dirty="0" smtClean="0"/>
              <a:t>5. Abstract Factory Pattern I – </a:t>
            </a:r>
            <a:r>
              <a:rPr lang="en-US" sz="2400" dirty="0" err="1" smtClean="0"/>
              <a:t>AbstractFactory</a:t>
            </a: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r="2909" b="66072"/>
          <a:stretch/>
        </p:blipFill>
        <p:spPr>
          <a:xfrm>
            <a:off x="379412" y="762000"/>
            <a:ext cx="11436440" cy="5486400"/>
          </a:xfrm>
        </p:spPr>
      </p:pic>
      <p:sp>
        <p:nvSpPr>
          <p:cNvPr id="4" name="TextBox 3"/>
          <p:cNvSpPr txBox="1"/>
          <p:nvPr/>
        </p:nvSpPr>
        <p:spPr>
          <a:xfrm>
            <a:off x="379412" y="4495800"/>
            <a:ext cx="273243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1200" dirty="0" smtClean="0"/>
              <a:t>Class diagram of </a:t>
            </a:r>
            <a:r>
              <a:rPr lang="en-US" sz="1200" u="sng" dirty="0" smtClean="0"/>
              <a:t>abstract factory pattern</a:t>
            </a:r>
            <a:r>
              <a:rPr lang="en-US" sz="1200" dirty="0" smtClean="0"/>
              <a:t>, showing the relation between abstract factory and its clients(</a:t>
            </a:r>
            <a:r>
              <a:rPr lang="en-US" sz="1200" dirty="0" err="1" smtClean="0"/>
              <a:t>InputProcessor</a:t>
            </a:r>
            <a:r>
              <a:rPr lang="en-US" sz="1200" dirty="0" smtClean="0"/>
              <a:t> and </a:t>
            </a:r>
            <a:r>
              <a:rPr lang="en-US" sz="1200" dirty="0" err="1" smtClean="0"/>
              <a:t>OutputProcessors</a:t>
            </a:r>
            <a:r>
              <a:rPr lang="en-US" sz="1200" dirty="0" smtClean="0"/>
              <a:t>), but without showing the relations betwee</a:t>
            </a:r>
            <a:r>
              <a:rPr lang="en-US" sz="1200" dirty="0" smtClean="0"/>
              <a:t>n concrete factories and its products.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25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 r="7246"/>
          <a:stretch/>
        </p:blipFill>
        <p:spPr>
          <a:xfrm>
            <a:off x="454341" y="914400"/>
            <a:ext cx="10556294" cy="5334000"/>
          </a:xfrm>
        </p:spPr>
      </p:pic>
    </p:spTree>
    <p:extLst>
      <p:ext uri="{BB962C8B-B14F-4D97-AF65-F5344CB8AC3E}">
        <p14:creationId xmlns:p14="http://schemas.microsoft.com/office/powerpoint/2010/main" val="7487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533400"/>
          </a:xfrm>
        </p:spPr>
        <p:txBody>
          <a:bodyPr anchor="t">
            <a:noAutofit/>
          </a:bodyPr>
          <a:lstStyle/>
          <a:p>
            <a:r>
              <a:rPr lang="en-US" sz="2400" dirty="0" smtClean="0"/>
              <a:t>5. Abstract Factory Pattern II – Concrete Factories</a:t>
            </a:r>
            <a:endParaRPr lang="en-US" sz="2400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" b="29762"/>
          <a:stretch/>
        </p:blipFill>
        <p:spPr>
          <a:xfrm rot="5400000">
            <a:off x="2860259" y="-1566447"/>
            <a:ext cx="5921973" cy="10578867"/>
          </a:xfrm>
        </p:spPr>
      </p:pic>
      <p:sp>
        <p:nvSpPr>
          <p:cNvPr id="6" name="TextBox 5"/>
          <p:cNvSpPr txBox="1"/>
          <p:nvPr/>
        </p:nvSpPr>
        <p:spPr>
          <a:xfrm>
            <a:off x="7770812" y="762000"/>
            <a:ext cx="40386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1200" dirty="0" smtClean="0"/>
              <a:t>Simplified class diagram of </a:t>
            </a:r>
            <a:r>
              <a:rPr lang="en-US" sz="1200" u="sng" dirty="0" smtClean="0"/>
              <a:t>abstract </a:t>
            </a:r>
            <a:r>
              <a:rPr lang="en-US" sz="1200" u="sng" dirty="0" smtClean="0"/>
              <a:t>factory pattern </a:t>
            </a:r>
            <a:r>
              <a:rPr lang="en-US" sz="1200" dirty="0" smtClean="0"/>
              <a:t>showing the relationships betwee</a:t>
            </a:r>
            <a:r>
              <a:rPr lang="en-US" sz="1200" dirty="0" smtClean="0"/>
              <a:t>n concrete factories and its products.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13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19753"/>
              </p:ext>
            </p:extLst>
          </p:nvPr>
        </p:nvGraphicFramePr>
        <p:xfrm>
          <a:off x="379412" y="1150277"/>
          <a:ext cx="11430000" cy="4397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4038600"/>
                <a:gridCol w="1219200"/>
                <a:gridCol w="38862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AbstractFactory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Groups various of concrete factories for different clients (</a:t>
                      </a:r>
                      <a:r>
                        <a:rPr lang="en-US" sz="1200" b="0" dirty="0" err="1" smtClean="0"/>
                        <a:t>InputProcessors</a:t>
                      </a:r>
                      <a:r>
                        <a:rPr lang="en-US" sz="1200" b="0" baseline="0" dirty="0" smtClean="0"/>
                        <a:t> and </a:t>
                      </a:r>
                      <a:r>
                        <a:rPr lang="en-US" sz="1200" b="0" baseline="0" dirty="0" err="1" smtClean="0"/>
                        <a:t>OutpurProcessor</a:t>
                      </a:r>
                      <a:r>
                        <a:rPr lang="en-US" sz="1200" b="0" baseline="0" dirty="0" smtClean="0"/>
                        <a:t>)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 rowSpan="6"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  <a:p>
                      <a:endParaRPr lang="en-US" sz="1050" baseline="0" dirty="0" smtClean="0"/>
                    </a:p>
                    <a:p>
                      <a:r>
                        <a:rPr lang="en-US" sz="1050" baseline="0" dirty="0" smtClean="0"/>
                        <a:t>Notice: since </a:t>
                      </a:r>
                      <a:r>
                        <a:rPr lang="en-US" sz="1050" baseline="0" dirty="0" err="1" smtClean="0"/>
                        <a:t>InputProcessor</a:t>
                      </a:r>
                      <a:r>
                        <a:rPr lang="en-US" sz="1050" baseline="0" dirty="0" smtClean="0"/>
                        <a:t> and </a:t>
                      </a:r>
                      <a:r>
                        <a:rPr lang="en-US" sz="1050" baseline="0" dirty="0" err="1" smtClean="0"/>
                        <a:t>OutputProcessor</a:t>
                      </a:r>
                      <a:r>
                        <a:rPr lang="en-US" sz="1050" baseline="0" dirty="0" smtClean="0"/>
                        <a:t> should operate on the same </a:t>
                      </a:r>
                      <a:r>
                        <a:rPr lang="en-US" sz="1050" baseline="0" dirty="0" err="1" smtClean="0"/>
                        <a:t>DataStore</a:t>
                      </a:r>
                      <a:r>
                        <a:rPr lang="en-US" sz="1050" baseline="0" dirty="0" smtClean="0"/>
                        <a:t> instance, </a:t>
                      </a:r>
                      <a:r>
                        <a:rPr lang="en-US" sz="1050" baseline="0" dirty="0" err="1" smtClean="0"/>
                        <a:t>AbstractFactory</a:t>
                      </a:r>
                      <a:r>
                        <a:rPr lang="en-US" sz="1050" baseline="0" dirty="0" smtClean="0"/>
                        <a:t> should only create 1 such object and cache it for later usage.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baseline="0" dirty="0" err="1" smtClean="0"/>
                        <a:t>cacheDS</a:t>
                      </a:r>
                      <a:r>
                        <a:rPr lang="en-US" sz="1200" baseline="0" dirty="0" smtClean="0"/>
                        <a:t>: pointer to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object;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cacheDPA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pinter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DeductPenaltyAction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none" baseline="0" dirty="0" err="1" smtClean="0"/>
                        <a:t>cacheSDA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StoreDataAction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cacheIPMA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IncorrectPinMsgAction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cacheIIMP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IncorrectIdMsgAction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cacheTMAMA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TooManyAttmeptAction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cachePPA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PromptPinAction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DisplayMenuAction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DoDepositAction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cacheNFMA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NoFundMsaAction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cacheDWA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DoWithdrawAction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cacheBMMA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BelowMinMsgAction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 </a:t>
                      </a:r>
                      <a:r>
                        <a:rPr lang="en-US" sz="1200" i="1" dirty="0" smtClean="0"/>
                        <a:t>all pointers above </a:t>
                      </a:r>
                      <a:r>
                        <a:rPr lang="en-US" sz="1200" i="0" dirty="0" smtClean="0"/>
                        <a:t>to</a:t>
                      </a:r>
                      <a:r>
                        <a:rPr lang="en-US" sz="1200" i="1" dirty="0" smtClean="0"/>
                        <a:t> NULL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DataStore</a:t>
                      </a:r>
                      <a:r>
                        <a:rPr lang="en-US" sz="1200" i="0" baseline="0" dirty="0" smtClean="0"/>
                        <a:t> instance to client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StoreCardAction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DoDepositAction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IncorrectPinMsgAction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NoFundMsgAction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IncorrectIdMsgAction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DisplayBalanceAciton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IncorrectIdMsgAction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DoWithdrawAction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PromptPinAciton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BelowMinMsgAction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DisplayMenuAction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DeductPenaltyAction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5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27483"/>
              </p:ext>
            </p:extLst>
          </p:nvPr>
        </p:nvGraphicFramePr>
        <p:xfrm>
          <a:off x="379412" y="1150277"/>
          <a:ext cx="11430000" cy="4671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4267200"/>
                <a:gridCol w="1371600"/>
                <a:gridCol w="43434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ConcreteFactory1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Concrete factory</a:t>
                      </a:r>
                      <a:r>
                        <a:rPr lang="en-US" sz="1200" b="0" baseline="0" dirty="0" smtClean="0"/>
                        <a:t> who create strategies and </a:t>
                      </a:r>
                      <a:r>
                        <a:rPr lang="en-US" sz="1200" b="0" baseline="0" dirty="0" smtClean="0"/>
                        <a:t>DataStore1 </a:t>
                      </a:r>
                      <a:r>
                        <a:rPr lang="en-US" sz="1200" b="0" baseline="0" dirty="0" smtClean="0"/>
                        <a:t>instance for Account1 and its paired </a:t>
                      </a:r>
                      <a:r>
                        <a:rPr lang="en-US" sz="1200" b="0" baseline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Cache </a:t>
                      </a:r>
                      <a:r>
                        <a:rPr lang="en-US" sz="1200" baseline="0" dirty="0" smtClean="0"/>
                        <a:t>pointers inherited from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base </a:t>
                      </a:r>
                      <a:r>
                        <a:rPr lang="en-US" sz="1200" baseline="0" dirty="0" smtClean="0"/>
                        <a:t>class</a:t>
                      </a: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 (use base class’s constructor)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DataStore1 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SDAction1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IPMAction1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IIMAction1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TMAMAction1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PPAction1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DDAction1 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NFMAction1 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DBAction1 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DWAction1 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BMMAction1 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DPAction1 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90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55236"/>
              </p:ext>
            </p:extLst>
          </p:nvPr>
        </p:nvGraphicFramePr>
        <p:xfrm>
          <a:off x="379412" y="1150277"/>
          <a:ext cx="11430000" cy="4671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4267200"/>
                <a:gridCol w="1371600"/>
                <a:gridCol w="43434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ConcreteFactory1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Concrete factory</a:t>
                      </a:r>
                      <a:r>
                        <a:rPr lang="en-US" sz="1200" b="0" baseline="0" dirty="0" smtClean="0"/>
                        <a:t> who create strategies and </a:t>
                      </a:r>
                      <a:r>
                        <a:rPr lang="en-US" sz="1200" b="0" baseline="0" dirty="0" smtClean="0"/>
                        <a:t>DataStore2 </a:t>
                      </a:r>
                      <a:r>
                        <a:rPr lang="en-US" sz="1200" b="0" baseline="0" dirty="0" smtClean="0"/>
                        <a:t>instance for </a:t>
                      </a:r>
                      <a:r>
                        <a:rPr lang="en-US" sz="1200" b="0" baseline="0" dirty="0" smtClean="0"/>
                        <a:t>Account2 </a:t>
                      </a:r>
                      <a:r>
                        <a:rPr lang="en-US" sz="1200" b="0" baseline="0" dirty="0" smtClean="0"/>
                        <a:t>and its paired </a:t>
                      </a:r>
                      <a:r>
                        <a:rPr lang="en-US" sz="1200" b="0" baseline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Cache </a:t>
                      </a:r>
                      <a:r>
                        <a:rPr lang="en-US" sz="1200" baseline="0" dirty="0" smtClean="0"/>
                        <a:t>pointers inherited from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base </a:t>
                      </a:r>
                      <a:r>
                        <a:rPr lang="en-US" sz="1200" baseline="0" dirty="0" smtClean="0"/>
                        <a:t>class</a:t>
                      </a: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 (use base class’s constructor)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</a:t>
                      </a:r>
                      <a:r>
                        <a:rPr lang="en-US" sz="1200" i="0" dirty="0" smtClean="0"/>
                        <a:t>DataStore2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SDAction2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IPMAction2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IIMAction2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TMAMAction2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PPAction2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</a:t>
                      </a:r>
                      <a:r>
                        <a:rPr lang="en-US" sz="1200" i="0" dirty="0" smtClean="0"/>
                        <a:t>DDAction2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</a:t>
                      </a:r>
                      <a:r>
                        <a:rPr lang="en-US" sz="1200" i="0" dirty="0" smtClean="0"/>
                        <a:t>NFMAction2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</a:t>
                      </a:r>
                      <a:r>
                        <a:rPr lang="en-US" sz="1200" i="0" dirty="0" smtClean="0"/>
                        <a:t>DBAction2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</a:t>
                      </a:r>
                      <a:r>
                        <a:rPr lang="en-US" sz="1200" i="0" dirty="0" smtClean="0"/>
                        <a:t>DWAction2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</a:t>
                      </a:r>
                      <a:r>
                        <a:rPr lang="en-US" sz="1200" i="0" dirty="0" smtClean="0"/>
                        <a:t>BMMAction2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</a:t>
                      </a:r>
                      <a:r>
                        <a:rPr lang="en-US" sz="1200" i="0" dirty="0" smtClean="0"/>
                        <a:t>DPAction2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</a:t>
                      </a:r>
                      <a:r>
                        <a:rPr lang="en-US" sz="1200" i="0" baseline="0" dirty="0" smtClean="0"/>
                        <a:t>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3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 r="1485" b="1197"/>
          <a:stretch/>
        </p:blipFill>
        <p:spPr>
          <a:xfrm>
            <a:off x="5942012" y="444843"/>
            <a:ext cx="5867400" cy="577884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. Details for </a:t>
            </a:r>
            <a:r>
              <a:rPr lang="en-US" sz="2400" dirty="0" smtClean="0"/>
              <a:t>Other Classes: </a:t>
            </a:r>
            <a:r>
              <a:rPr lang="en-US" sz="2400" dirty="0" err="1" smtClean="0"/>
              <a:t>DataStore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747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. Details for </a:t>
            </a:r>
            <a:r>
              <a:rPr lang="en-US" sz="2400" dirty="0" smtClean="0"/>
              <a:t>Other Classes: Accounts</a:t>
            </a:r>
            <a:endParaRPr lang="en-US" sz="24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12" y="383883"/>
            <a:ext cx="5997082" cy="5788317"/>
          </a:xfrm>
        </p:spPr>
      </p:pic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74604"/>
              </p:ext>
            </p:extLst>
          </p:nvPr>
        </p:nvGraphicFramePr>
        <p:xfrm>
          <a:off x="379412" y="863600"/>
          <a:ext cx="52578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4206240"/>
              </a:tblGrid>
              <a:tr h="223520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Account1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</a:t>
                      </a:r>
                      <a:r>
                        <a:rPr lang="en-US" sz="1200" b="0" baseline="0" dirty="0" err="1" smtClean="0"/>
                        <a:t>InputProcessor</a:t>
                      </a:r>
                      <a:r>
                        <a:rPr lang="en-US" sz="1200" b="0" baseline="0" dirty="0" smtClean="0"/>
                        <a:t> in Model-driven architecture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pointer to an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pointer to its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baseline="0" dirty="0" smtClean="0"/>
                        <a:t>: maximum number of incorrect PIN allowed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min_balance</a:t>
                      </a:r>
                      <a:r>
                        <a:rPr lang="en-US" sz="1200" baseline="0" dirty="0" smtClean="0"/>
                        <a:t>: minimum balance amount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0" baseline="0" dirty="0" smtClean="0"/>
                        <a:t>and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1" baseline="0" dirty="0" err="1" smtClean="0"/>
                        <a:t>min_balance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Reclaim/free</a:t>
                      </a:r>
                      <a:r>
                        <a:rPr lang="en-US" sz="1200" i="0" baseline="0" dirty="0" smtClean="0"/>
                        <a:t> DataStore1 object </a:t>
                      </a:r>
                      <a:r>
                        <a:rPr lang="en-US" sz="1200" i="1" baseline="0" dirty="0" smtClean="0"/>
                        <a:t>ds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Operations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Events</a:t>
                      </a:r>
                      <a:r>
                        <a:rPr lang="en-US" sz="1200" i="0" baseline="0" dirty="0" smtClean="0"/>
                        <a:t> in Account1-EFSM; each operation’s pseudo code is shown in section 1, </a:t>
                      </a:r>
                      <a:r>
                        <a:rPr lang="en-US" sz="1200" i="0" baseline="0" dirty="0" smtClean="0">
                          <a:hlinkClick r:id="rId3" action="ppaction://hlinksldjump"/>
                        </a:rPr>
                        <a:t>page 5</a:t>
                      </a:r>
                      <a:r>
                        <a:rPr lang="en-US" sz="1200" i="0" baseline="0" dirty="0" smtClean="0"/>
                        <a:t>.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185473"/>
              </p:ext>
            </p:extLst>
          </p:nvPr>
        </p:nvGraphicFramePr>
        <p:xfrm>
          <a:off x="379412" y="3517900"/>
          <a:ext cx="52578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4206240"/>
              </a:tblGrid>
              <a:tr h="223520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Account2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</a:t>
                      </a:r>
                      <a:r>
                        <a:rPr lang="en-US" sz="1200" b="0" baseline="0" dirty="0" err="1" smtClean="0"/>
                        <a:t>InputProcessor</a:t>
                      </a:r>
                      <a:r>
                        <a:rPr lang="en-US" sz="1200" b="0" baseline="0" dirty="0" smtClean="0"/>
                        <a:t> in Model-driven architecture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pointer to an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pointer to its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baseline="0" dirty="0" smtClean="0"/>
                        <a:t>: maximum number of incorrect PIN allowed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min_balance</a:t>
                      </a:r>
                      <a:r>
                        <a:rPr lang="en-US" sz="1200" baseline="0" dirty="0" smtClean="0"/>
                        <a:t>: minimum balance amount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0" baseline="0" dirty="0" smtClean="0"/>
                        <a:t>and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1" baseline="0" dirty="0" err="1" smtClean="0"/>
                        <a:t>min_balance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Reclaim/free</a:t>
                      </a:r>
                      <a:r>
                        <a:rPr lang="en-US" sz="1200" i="0" baseline="0" dirty="0" smtClean="0"/>
                        <a:t> DataStore2 object </a:t>
                      </a:r>
                      <a:r>
                        <a:rPr lang="en-US" sz="1200" i="1" baseline="0" dirty="0" smtClean="0"/>
                        <a:t>ds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Operations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Events</a:t>
                      </a:r>
                      <a:r>
                        <a:rPr lang="en-US" sz="1200" i="0" baseline="0" dirty="0" smtClean="0"/>
                        <a:t> in Account2-EFSM; each operation’s pseudo code is shown in section 1, </a:t>
                      </a:r>
                      <a:r>
                        <a:rPr lang="en-US" sz="1200" i="0" baseline="0" dirty="0" smtClean="0">
                          <a:hlinkClick r:id="rId4" action="ppaction://hlinksldjump"/>
                        </a:rPr>
                        <a:t>page 6</a:t>
                      </a:r>
                      <a:r>
                        <a:rPr lang="en-US" sz="1200" i="0" baseline="0" dirty="0" smtClean="0"/>
                        <a:t>.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037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65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State Pattern</a:t>
            </a:r>
          </a:p>
          <a:p>
            <a:pPr marL="301752" lvl="1" indent="0">
              <a:buNone/>
            </a:pPr>
            <a:r>
              <a:rPr lang="en-US" dirty="0" smtClean="0"/>
              <a:t>State pattern is used for maintaining the state transition of MDA-EFSM. Its implementation locates at </a:t>
            </a:r>
            <a:r>
              <a:rPr lang="en-US" u="sng" dirty="0" smtClean="0"/>
              <a:t>include/ModelDriveArch.hpp</a:t>
            </a:r>
            <a:r>
              <a:rPr lang="en-US" dirty="0" smtClean="0"/>
              <a:t> and </a:t>
            </a:r>
            <a:r>
              <a:rPr lang="en-US" u="sng" dirty="0" err="1" smtClean="0"/>
              <a:t>src</a:t>
            </a:r>
            <a:r>
              <a:rPr lang="en-US" u="sng" dirty="0" smtClean="0"/>
              <a:t>/ModelDriveArch.cpp</a:t>
            </a:r>
            <a:r>
              <a:rPr lang="en-US" dirty="0" smtClean="0"/>
              <a:t>. The classes involved in state pattern are:</a:t>
            </a:r>
          </a:p>
          <a:p>
            <a:pPr marL="301752" lvl="1" indent="0">
              <a:buNone/>
            </a:pPr>
            <a:r>
              <a:rPr lang="en-US" b="1" dirty="0" err="1" smtClean="0"/>
              <a:t>ModelDrivenArch</a:t>
            </a:r>
            <a:r>
              <a:rPr lang="en-US" dirty="0" smtClean="0"/>
              <a:t> class: state machine context. since decentralized state pattern is used, this class delegate all events handling to the state classes.</a:t>
            </a:r>
          </a:p>
          <a:p>
            <a:pPr marL="301752" lvl="1" indent="0">
              <a:buNone/>
            </a:pPr>
            <a:r>
              <a:rPr lang="en-US" b="1" dirty="0" smtClean="0"/>
              <a:t>State</a:t>
            </a:r>
            <a:r>
              <a:rPr lang="en-US" dirty="0" smtClean="0"/>
              <a:t> class: parent of all states class; it provides default event handling, e.g. do nothing.</a:t>
            </a:r>
          </a:p>
          <a:p>
            <a:pPr marL="301752" lvl="1" indent="0">
              <a:buNone/>
            </a:pPr>
            <a:r>
              <a:rPr lang="en-US" dirty="0" smtClean="0"/>
              <a:t>Concrete state classes, including </a:t>
            </a:r>
            <a:r>
              <a:rPr lang="en-US" b="1" dirty="0" err="1" smtClean="0"/>
              <a:t>StartState</a:t>
            </a:r>
            <a:r>
              <a:rPr lang="en-US" b="1" dirty="0" smtClean="0"/>
              <a:t>, </a:t>
            </a:r>
            <a:r>
              <a:rPr lang="en-US" b="1" dirty="0" err="1" smtClean="0"/>
              <a:t>IdleState</a:t>
            </a:r>
            <a:r>
              <a:rPr lang="en-US" b="1" dirty="0" smtClean="0"/>
              <a:t>, </a:t>
            </a:r>
            <a:r>
              <a:rPr lang="en-US" b="1" dirty="0" err="1" smtClean="0"/>
              <a:t>CheckPinState</a:t>
            </a:r>
            <a:r>
              <a:rPr lang="en-US" b="1" dirty="0" smtClean="0"/>
              <a:t>, </a:t>
            </a:r>
            <a:r>
              <a:rPr lang="en-US" b="1" dirty="0" err="1" smtClean="0"/>
              <a:t>ReadyState</a:t>
            </a:r>
            <a:r>
              <a:rPr lang="en-US" b="1" dirty="0" smtClean="0"/>
              <a:t>, </a:t>
            </a:r>
            <a:r>
              <a:rPr lang="en-US" b="1" dirty="0" err="1" smtClean="0"/>
              <a:t>OverdrawnState</a:t>
            </a:r>
            <a:r>
              <a:rPr lang="en-US" b="1" dirty="0" smtClean="0"/>
              <a:t>, </a:t>
            </a:r>
            <a:r>
              <a:rPr lang="en-US" b="1" dirty="0" err="1" smtClean="0"/>
              <a:t>LockedState</a:t>
            </a:r>
            <a:r>
              <a:rPr lang="en-US" b="1" dirty="0" smtClean="0"/>
              <a:t>, </a:t>
            </a:r>
            <a:r>
              <a:rPr lang="en-US" b="1" dirty="0" err="1" smtClean="0"/>
              <a:t>SuspendedState</a:t>
            </a:r>
            <a:r>
              <a:rPr lang="en-US" b="1" dirty="0" smtClean="0"/>
              <a:t>, </a:t>
            </a:r>
            <a:r>
              <a:rPr lang="en-US" b="1" dirty="0" err="1" smtClean="0"/>
              <a:t>CloseState</a:t>
            </a:r>
            <a:r>
              <a:rPr lang="en-US" b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err="1" smtClean="0"/>
              <a:t>TempState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6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Strategy Pattern</a:t>
            </a:r>
          </a:p>
          <a:p>
            <a:pPr marL="301752" lvl="1" indent="0">
              <a:buNone/>
            </a:pPr>
            <a:r>
              <a:rPr lang="en-US" dirty="0" smtClean="0"/>
              <a:t>Strategy pattern groups the actions of different accounts. Its </a:t>
            </a:r>
            <a:r>
              <a:rPr lang="en-US" dirty="0"/>
              <a:t>implementation locates at </a:t>
            </a:r>
            <a:r>
              <a:rPr lang="en-US" u="sng" dirty="0" smtClean="0"/>
              <a:t>include/Actions.hpp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 err="1" smtClean="0"/>
              <a:t>src</a:t>
            </a:r>
            <a:r>
              <a:rPr lang="en-US" u="sng" dirty="0" smtClean="0"/>
              <a:t>/Actions.cpp</a:t>
            </a:r>
            <a:r>
              <a:rPr lang="en-US" dirty="0"/>
              <a:t>. The classes involved in </a:t>
            </a:r>
            <a:r>
              <a:rPr lang="en-US" dirty="0" smtClean="0"/>
              <a:t>strategy pattern </a:t>
            </a:r>
            <a:r>
              <a:rPr lang="en-US" dirty="0"/>
              <a:t>are</a:t>
            </a:r>
            <a:r>
              <a:rPr lang="en-US" dirty="0" smtClean="0"/>
              <a:t>:</a:t>
            </a:r>
          </a:p>
          <a:p>
            <a:pPr marL="301752" lvl="1" indent="0">
              <a:buNone/>
            </a:pPr>
            <a:r>
              <a:rPr lang="en-US" dirty="0" smtClean="0"/>
              <a:t>Each meta action corresponds to an abstract strategy class, including </a:t>
            </a:r>
            <a:r>
              <a:rPr lang="en-US" b="1" dirty="0" err="1" smtClean="0"/>
              <a:t>StoreCardDataAction</a:t>
            </a:r>
            <a:r>
              <a:rPr lang="en-US" b="1" dirty="0" smtClean="0"/>
              <a:t>, </a:t>
            </a:r>
            <a:r>
              <a:rPr lang="en-US" b="1" dirty="0" err="1" smtClean="0"/>
              <a:t>IncorrectPinMsgAction</a:t>
            </a:r>
            <a:r>
              <a:rPr lang="en-US" b="1" dirty="0" smtClean="0"/>
              <a:t>, </a:t>
            </a:r>
            <a:r>
              <a:rPr lang="en-US" b="1" dirty="0" err="1" smtClean="0"/>
              <a:t>IncorrectIdMsgAction</a:t>
            </a:r>
            <a:r>
              <a:rPr lang="en-US" b="1" dirty="0" smtClean="0"/>
              <a:t>, </a:t>
            </a:r>
            <a:r>
              <a:rPr lang="en-US" b="1" dirty="0" err="1" smtClean="0"/>
              <a:t>TooManyAttemptMsgAction</a:t>
            </a:r>
            <a:r>
              <a:rPr lang="en-US" b="1" dirty="0" smtClean="0"/>
              <a:t>, </a:t>
            </a:r>
            <a:r>
              <a:rPr lang="en-US" b="1" dirty="0" err="1" smtClean="0"/>
              <a:t>PromptPinAction</a:t>
            </a:r>
            <a:r>
              <a:rPr lang="en-US" b="1" dirty="0" smtClean="0"/>
              <a:t>, </a:t>
            </a:r>
            <a:r>
              <a:rPr lang="en-US" b="1" dirty="0" err="1" smtClean="0"/>
              <a:t>DisplayMenuAction</a:t>
            </a:r>
            <a:r>
              <a:rPr lang="en-US" b="1" dirty="0" smtClean="0"/>
              <a:t>, </a:t>
            </a:r>
            <a:r>
              <a:rPr lang="en-US" b="1" dirty="0" err="1" smtClean="0"/>
              <a:t>DoDepositAction</a:t>
            </a:r>
            <a:r>
              <a:rPr lang="en-US" b="1" dirty="0" smtClean="0"/>
              <a:t>, </a:t>
            </a:r>
            <a:r>
              <a:rPr lang="en-US" b="1" dirty="0" err="1" smtClean="0"/>
              <a:t>NoFundMsgAction</a:t>
            </a:r>
            <a:r>
              <a:rPr lang="en-US" b="1" dirty="0" smtClean="0"/>
              <a:t>, </a:t>
            </a:r>
            <a:r>
              <a:rPr lang="en-US" b="1" dirty="0" err="1" smtClean="0"/>
              <a:t>DisplayBalanceAction</a:t>
            </a:r>
            <a:r>
              <a:rPr lang="en-US" b="1" dirty="0" smtClean="0"/>
              <a:t>, </a:t>
            </a:r>
            <a:r>
              <a:rPr lang="en-US" b="1" dirty="0" err="1" smtClean="0"/>
              <a:t>DoWithdrawAction</a:t>
            </a:r>
            <a:r>
              <a:rPr lang="en-US" b="1" dirty="0" smtClean="0"/>
              <a:t>, </a:t>
            </a:r>
            <a:r>
              <a:rPr lang="en-US" b="1" dirty="0" err="1" smtClean="0"/>
              <a:t>BelowMinMsgAction</a:t>
            </a:r>
            <a:r>
              <a:rPr lang="en-US" b="1" dirty="0" smtClean="0"/>
              <a:t>, </a:t>
            </a:r>
            <a:r>
              <a:rPr lang="en-US" b="1" dirty="0" err="1" smtClean="0"/>
              <a:t>DeductPenaltyAction</a:t>
            </a:r>
            <a:endParaRPr lang="en-US" b="1" dirty="0" smtClean="0"/>
          </a:p>
          <a:p>
            <a:pPr marL="301752" lvl="1" indent="0">
              <a:buNone/>
            </a:pPr>
            <a:r>
              <a:rPr lang="en-US" dirty="0" smtClean="0"/>
              <a:t>For each strategy, 2 concrete strategies are provided for either Account1 or Account2, including </a:t>
            </a:r>
            <a:r>
              <a:rPr lang="en-US" b="1" dirty="0" smtClean="0"/>
              <a:t>SCDAction1, SCDAction2, IPMAction1, IPMAction2, IIMAction1, IIMAction2, TMAMAction1, TMAMAction2, PPAction1, PPAction2, DMAction1, DMAction2, DDAction1, DDAction2, NFMAction1, NFMAction2, DBAction1, DBAction2, DWAction1, DWAction2, BMMAction1, BMMAction2, DPAction1, DPAction2</a:t>
            </a:r>
          </a:p>
          <a:p>
            <a:pPr marL="301752" lvl="1" indent="0">
              <a:buNone/>
            </a:pPr>
            <a:r>
              <a:rPr lang="en-US" b="1" dirty="0" err="1" smtClean="0"/>
              <a:t>OutputProcessor</a:t>
            </a:r>
            <a:r>
              <a:rPr lang="en-US" dirty="0" smtClean="0"/>
              <a:t>: the client class of strategies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9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Abstract Factory Pattern</a:t>
            </a:r>
          </a:p>
          <a:p>
            <a:pPr marL="301752" lvl="1" indent="0">
              <a:buNone/>
            </a:pPr>
            <a:r>
              <a:rPr lang="en-US" dirty="0" smtClean="0"/>
              <a:t>Abstract factory pattern ease the burden of create and configure strategies and data store for clients. </a:t>
            </a:r>
            <a:r>
              <a:rPr lang="en-US" dirty="0"/>
              <a:t>Its implementation locates at </a:t>
            </a:r>
            <a:r>
              <a:rPr lang="en-US" u="sng" dirty="0" smtClean="0"/>
              <a:t>include/AbstractFactory.hpp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 err="1" smtClean="0"/>
              <a:t>src</a:t>
            </a:r>
            <a:r>
              <a:rPr lang="en-US" u="sng" dirty="0" smtClean="0"/>
              <a:t>/</a:t>
            </a:r>
            <a:r>
              <a:rPr lang="en-US" u="sng" dirty="0"/>
              <a:t>AbstractFactory</a:t>
            </a:r>
            <a:r>
              <a:rPr lang="en-US" u="sng" dirty="0" smtClean="0"/>
              <a:t>.cpp</a:t>
            </a:r>
            <a:r>
              <a:rPr lang="en-US" dirty="0" smtClean="0"/>
              <a:t>. Client of abstract factory are </a:t>
            </a:r>
            <a:r>
              <a:rPr lang="en-US" dirty="0" err="1" smtClean="0"/>
              <a:t>InputProcessors</a:t>
            </a:r>
            <a:r>
              <a:rPr lang="en-US" dirty="0" smtClean="0"/>
              <a:t> and </a:t>
            </a:r>
            <a:r>
              <a:rPr lang="en-US" dirty="0" err="1" smtClean="0"/>
              <a:t>Outprocessor</a:t>
            </a:r>
            <a:r>
              <a:rPr lang="en-US" dirty="0" smtClean="0"/>
              <a:t>, located at </a:t>
            </a:r>
            <a:r>
              <a:rPr lang="en-US" u="sng" dirty="0" smtClean="0"/>
              <a:t>include/Accounts.hpp, includes/Actions.hpp, </a:t>
            </a:r>
            <a:r>
              <a:rPr lang="en-US" u="sng" dirty="0" err="1" smtClean="0"/>
              <a:t>src</a:t>
            </a:r>
            <a:r>
              <a:rPr lang="en-US" u="sng" dirty="0" smtClean="0"/>
              <a:t>/Accounts.cpp and </a:t>
            </a:r>
            <a:r>
              <a:rPr lang="en-US" u="sng" dirty="0" err="1" smtClean="0"/>
              <a:t>src</a:t>
            </a:r>
            <a:r>
              <a:rPr lang="en-US" u="sng" dirty="0" smtClean="0"/>
              <a:t>/Actions.cpp</a:t>
            </a:r>
            <a:r>
              <a:rPr lang="en-US" dirty="0" smtClean="0"/>
              <a:t>. </a:t>
            </a:r>
            <a:r>
              <a:rPr lang="en-US" dirty="0"/>
              <a:t>The classes </a:t>
            </a:r>
            <a:r>
              <a:rPr lang="en-US" dirty="0" smtClean="0"/>
              <a:t>involved </a:t>
            </a:r>
            <a:r>
              <a:rPr lang="en-US" dirty="0"/>
              <a:t>in strategy pattern are:</a:t>
            </a:r>
          </a:p>
          <a:p>
            <a:pPr marL="301752" lvl="1" indent="0">
              <a:buNone/>
            </a:pPr>
            <a:r>
              <a:rPr lang="en-US" b="1" dirty="0" err="1" smtClean="0"/>
              <a:t>AbstractFactory</a:t>
            </a:r>
            <a:r>
              <a:rPr lang="en-US" b="1" dirty="0" smtClean="0"/>
              <a:t> </a:t>
            </a:r>
            <a:r>
              <a:rPr lang="en-US" dirty="0" smtClean="0"/>
              <a:t>class: defines the possible products could be created for its clients</a:t>
            </a:r>
          </a:p>
          <a:p>
            <a:pPr marL="301752" lvl="1" indent="0">
              <a:buNone/>
            </a:pPr>
            <a:r>
              <a:rPr lang="en-US" b="1" dirty="0" smtClean="0"/>
              <a:t>ConcreteFactory1</a:t>
            </a:r>
            <a:r>
              <a:rPr lang="en-US" dirty="0" smtClean="0"/>
              <a:t> and </a:t>
            </a:r>
            <a:r>
              <a:rPr lang="en-US" b="1" dirty="0" smtClean="0"/>
              <a:t>ConcreteFactory2</a:t>
            </a:r>
            <a:r>
              <a:rPr lang="en-US" dirty="0" smtClean="0"/>
              <a:t> classes: concrete classes for Account1 and Account2 respectively.</a:t>
            </a:r>
          </a:p>
          <a:p>
            <a:pPr marL="301752" lvl="1" indent="0">
              <a:buNone/>
            </a:pPr>
            <a:r>
              <a:rPr lang="en-US" b="1" dirty="0" smtClean="0"/>
              <a:t>Account1</a:t>
            </a:r>
            <a:r>
              <a:rPr lang="en-US" dirty="0" smtClean="0"/>
              <a:t>, </a:t>
            </a:r>
            <a:r>
              <a:rPr lang="en-US" b="1" dirty="0" smtClean="0"/>
              <a:t>Account2</a:t>
            </a:r>
            <a:r>
              <a:rPr lang="en-US" dirty="0" smtClean="0"/>
              <a:t> and </a:t>
            </a:r>
            <a:r>
              <a:rPr lang="en-US" b="1" dirty="0" err="1" smtClean="0"/>
              <a:t>OutputProcessor</a:t>
            </a:r>
            <a:r>
              <a:rPr lang="en-US" dirty="0" smtClean="0"/>
              <a:t> classes: client of </a:t>
            </a:r>
            <a:r>
              <a:rPr lang="en-US" b="1" dirty="0" err="1" smtClean="0"/>
              <a:t>AbstractFactory</a:t>
            </a:r>
            <a:endParaRPr lang="en-US" b="1" dirty="0" smtClean="0"/>
          </a:p>
          <a:p>
            <a:pPr marL="301752" lvl="1" indent="0">
              <a:buNone/>
            </a:pPr>
            <a:r>
              <a:rPr lang="en-US" dirty="0" smtClean="0"/>
              <a:t>Concrete products created by concrete factories:</a:t>
            </a:r>
          </a:p>
          <a:p>
            <a:pPr marL="301752" lvl="1" indent="0">
              <a:buNone/>
            </a:pPr>
            <a:r>
              <a:rPr lang="en-US" u="sng" dirty="0" smtClean="0"/>
              <a:t>For </a:t>
            </a:r>
            <a:r>
              <a:rPr lang="en-US" b="1" u="sng" dirty="0" smtClean="0"/>
              <a:t>Account1 </a:t>
            </a:r>
            <a:r>
              <a:rPr lang="en-US" u="sng" dirty="0" smtClean="0"/>
              <a:t>and</a:t>
            </a:r>
            <a:r>
              <a:rPr lang="en-US" b="1" u="sng" dirty="0" smtClean="0"/>
              <a:t> </a:t>
            </a:r>
            <a:r>
              <a:rPr lang="en-US" b="1" u="sng" dirty="0" err="1" smtClean="0"/>
              <a:t>OutputProcessor</a:t>
            </a:r>
            <a:r>
              <a:rPr lang="en-US" dirty="0" smtClean="0"/>
              <a:t>: </a:t>
            </a:r>
            <a:r>
              <a:rPr lang="en-US" b="1" dirty="0" smtClean="0"/>
              <a:t>DataStore1, SCDAction1, IPMAction1, IIMAction1, TMAMAction1, PPAction1, DMAction1, DDAction1, NFMAction1, DBAction1, DWAction1, BMMAction1, DPAction1</a:t>
            </a:r>
          </a:p>
          <a:p>
            <a:pPr marL="301752" lvl="1" indent="0">
              <a:buNone/>
            </a:pPr>
            <a:r>
              <a:rPr lang="en-US" u="sng" dirty="0" smtClean="0"/>
              <a:t>For</a:t>
            </a:r>
            <a:r>
              <a:rPr lang="en-US" b="1" u="sng" dirty="0" smtClean="0"/>
              <a:t> Account2</a:t>
            </a:r>
            <a:r>
              <a:rPr lang="en-US" u="sng" dirty="0"/>
              <a:t> and</a:t>
            </a:r>
            <a:r>
              <a:rPr lang="en-US" b="1" u="sng" dirty="0"/>
              <a:t> </a:t>
            </a:r>
            <a:r>
              <a:rPr lang="en-US" b="1" u="sng" dirty="0" err="1" smtClean="0"/>
              <a:t>OutputProcessor</a:t>
            </a:r>
            <a:r>
              <a:rPr lang="en-US" b="1" dirty="0" smtClean="0"/>
              <a:t>: DataStore2, SCDAction2, IPMAction2, IIMAction2, TMAMAction2, PPAction2, DMAction2, DDAction2, NFMAction2, DBAction2, DWAction2, BMMAction2, DPAction2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0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As shown in the previous EFSM figure for model driven architecture, I choose to use the sample solution provided at Blackboard.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9412" y="1676400"/>
            <a:ext cx="3200400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list of meta events in the MDA-EFSM:</a:t>
            </a:r>
          </a:p>
          <a:p>
            <a:r>
              <a:rPr lang="en-US" sz="1400" dirty="0"/>
              <a:t>Open()</a:t>
            </a:r>
          </a:p>
          <a:p>
            <a:r>
              <a:rPr lang="en-US" sz="1400" dirty="0" smtClean="0"/>
              <a:t>Login()</a:t>
            </a:r>
          </a:p>
          <a:p>
            <a:r>
              <a:rPr lang="en-US" sz="1400" dirty="0" err="1" smtClean="0"/>
              <a:t>LoginFail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Login()</a:t>
            </a:r>
          </a:p>
          <a:p>
            <a:r>
              <a:rPr lang="en-US" sz="1400" dirty="0" err="1" smtClean="0"/>
              <a:t>IncorrectPin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max)</a:t>
            </a:r>
          </a:p>
          <a:p>
            <a:r>
              <a:rPr lang="en-US" sz="1400" dirty="0" err="1" smtClean="0"/>
              <a:t>CorrectPin</a:t>
            </a:r>
            <a:r>
              <a:rPr lang="en-US" sz="1400" dirty="0" smtClean="0"/>
              <a:t>()</a:t>
            </a:r>
          </a:p>
          <a:p>
            <a:r>
              <a:rPr lang="en-US" sz="1400" dirty="0" err="1" smtClean="0"/>
              <a:t>AboveMin</a:t>
            </a:r>
            <a:r>
              <a:rPr lang="en-US" sz="1400" dirty="0" smtClean="0"/>
              <a:t>()</a:t>
            </a:r>
          </a:p>
          <a:p>
            <a:r>
              <a:rPr lang="en-US" sz="1400" dirty="0" err="1" smtClean="0"/>
              <a:t>BelowMin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Deposit()</a:t>
            </a:r>
          </a:p>
          <a:p>
            <a:r>
              <a:rPr lang="en-US" sz="1400" dirty="0" smtClean="0"/>
              <a:t>Balance()</a:t>
            </a:r>
          </a:p>
          <a:p>
            <a:r>
              <a:rPr lang="en-US" sz="1400" dirty="0" err="1" smtClean="0"/>
              <a:t>WithdrawFail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Withdraw()</a:t>
            </a:r>
          </a:p>
          <a:p>
            <a:r>
              <a:rPr lang="en-US" sz="1400" dirty="0" err="1" smtClean="0"/>
              <a:t>WithdrawBelowMin</a:t>
            </a:r>
            <a:r>
              <a:rPr lang="en-US" sz="1400" dirty="0" smtClean="0"/>
              <a:t>()</a:t>
            </a:r>
            <a:endParaRPr lang="en-US" sz="1400" dirty="0"/>
          </a:p>
          <a:p>
            <a:r>
              <a:rPr lang="en-US" sz="1400" dirty="0" err="1" smtClean="0"/>
              <a:t>LockFail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Lock()</a:t>
            </a:r>
          </a:p>
          <a:p>
            <a:r>
              <a:rPr lang="en-US" sz="1400" dirty="0" err="1" smtClean="0"/>
              <a:t>UnlockFail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Unlock()</a:t>
            </a:r>
          </a:p>
          <a:p>
            <a:r>
              <a:rPr lang="en-US" sz="1400" dirty="0" smtClean="0"/>
              <a:t>Suspend()</a:t>
            </a:r>
          </a:p>
          <a:p>
            <a:r>
              <a:rPr lang="en-US" sz="1400" dirty="0" smtClean="0"/>
              <a:t>Activate()</a:t>
            </a:r>
          </a:p>
          <a:p>
            <a:r>
              <a:rPr lang="en-US" sz="1400" dirty="0" smtClean="0"/>
              <a:t>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977" y="1676400"/>
            <a:ext cx="5257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The list of meta </a:t>
            </a:r>
            <a:r>
              <a:rPr lang="en-US" sz="1400" dirty="0" smtClean="0"/>
              <a:t>actions in </a:t>
            </a:r>
            <a:r>
              <a:rPr lang="en-US" sz="1400" dirty="0"/>
              <a:t>the MDA-EFSM:</a:t>
            </a:r>
          </a:p>
          <a:p>
            <a:r>
              <a:rPr lang="en-US" sz="1400" dirty="0" err="1" smtClean="0"/>
              <a:t>StoreData</a:t>
            </a:r>
            <a:r>
              <a:rPr lang="en-US" sz="1400" dirty="0" smtClean="0"/>
              <a:t>(): store PIN, ID and balance data into </a:t>
            </a:r>
            <a:r>
              <a:rPr lang="en-US" sz="1400" dirty="0" err="1" smtClean="0"/>
              <a:t>DataStore</a:t>
            </a:r>
            <a:endParaRPr lang="en-US" sz="1400" dirty="0" smtClean="0"/>
          </a:p>
          <a:p>
            <a:r>
              <a:rPr lang="en-US" sz="1400" dirty="0" err="1" smtClean="0"/>
              <a:t>IncorrectIdMsg</a:t>
            </a:r>
            <a:r>
              <a:rPr lang="en-US" sz="1400" dirty="0" smtClean="0"/>
              <a:t>(): show “incorrect ID number”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IncorrectPinMsg</a:t>
            </a:r>
            <a:r>
              <a:rPr lang="en-US" sz="1400" dirty="0" smtClean="0"/>
              <a:t>(): show “incorrect PIN number”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TooManyAttemptMsg</a:t>
            </a:r>
            <a:r>
              <a:rPr lang="en-US" sz="1400" dirty="0" smtClean="0"/>
              <a:t>(): show “too many attempts”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DisplayMenu</a:t>
            </a:r>
            <a:r>
              <a:rPr lang="en-US" sz="1400" dirty="0" smtClean="0"/>
              <a:t>(): display menu on the console</a:t>
            </a:r>
          </a:p>
          <a:p>
            <a:r>
              <a:rPr lang="en-US" sz="1400" dirty="0" err="1" smtClean="0"/>
              <a:t>DoDeposit</a:t>
            </a:r>
            <a:r>
              <a:rPr lang="en-US" sz="1400" dirty="0" smtClean="0"/>
              <a:t>(): deposit money into user’s account</a:t>
            </a:r>
          </a:p>
          <a:p>
            <a:r>
              <a:rPr lang="en-US" sz="1400" dirty="0" err="1" smtClean="0"/>
              <a:t>DoWithdrawn</a:t>
            </a:r>
            <a:r>
              <a:rPr lang="en-US" sz="1400" dirty="0" smtClean="0"/>
              <a:t>(): withdraw money from user’s account</a:t>
            </a:r>
          </a:p>
          <a:p>
            <a:r>
              <a:rPr lang="en-US" sz="1400" dirty="0" err="1" smtClean="0"/>
              <a:t>DisplayBalance</a:t>
            </a:r>
            <a:r>
              <a:rPr lang="en-US" sz="1400" dirty="0" smtClean="0"/>
              <a:t>(): display current account’s balance</a:t>
            </a:r>
          </a:p>
          <a:p>
            <a:r>
              <a:rPr lang="en-US" sz="1400" dirty="0" err="1" smtClean="0"/>
              <a:t>PromptPin</a:t>
            </a:r>
            <a:r>
              <a:rPr lang="en-US" sz="1400" dirty="0" smtClean="0"/>
              <a:t>(): prompt for PIN number</a:t>
            </a:r>
          </a:p>
          <a:p>
            <a:r>
              <a:rPr lang="en-US" sz="1400" dirty="0" err="1" smtClean="0"/>
              <a:t>NoFundMsg</a:t>
            </a:r>
            <a:r>
              <a:rPr lang="en-US" sz="1400" dirty="0" smtClean="0"/>
              <a:t>(): show “no sufficient money”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smtClean="0"/>
              <a:t>Penalty(): deduct penalty from user balance</a:t>
            </a:r>
          </a:p>
        </p:txBody>
      </p:sp>
    </p:spTree>
    <p:extLst>
      <p:ext uri="{BB962C8B-B14F-4D97-AF65-F5344CB8AC3E}">
        <p14:creationId xmlns:p14="http://schemas.microsoft.com/office/powerpoint/2010/main" val="4545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9. Source 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294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Where did Coretta and Martin meet?</a:t>
            </a:r>
          </a:p>
          <a:p>
            <a:r>
              <a:rPr lang="en-US" smtClean="0"/>
              <a:t>Where did they live when they were first married?</a:t>
            </a:r>
          </a:p>
          <a:p>
            <a:r>
              <a:rPr lang="en-US" smtClean="0"/>
              <a:t>Where did Martin Luther King work?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Marriage to Martin Luther King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51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What event in Montgomery, Alabama triggered the modern civil rights movement and how were the Kings involved?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Starting the civil rights movement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30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How many children did Coretta Scott King have?</a:t>
            </a:r>
          </a:p>
          <a:p>
            <a:r>
              <a:rPr lang="en-US" smtClean="0"/>
              <a:t>What were their names?</a:t>
            </a:r>
          </a:p>
          <a:p>
            <a:r>
              <a:rPr lang="en-US" smtClean="0"/>
              <a:t>How did she use her background in music to support and further the civil rights movement?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Raising her children and using her gifts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00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 title="Timeline of dates and place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63008"/>
              </p:ext>
            </p:extLst>
          </p:nvPr>
        </p:nvGraphicFramePr>
        <p:xfrm>
          <a:off x="1225762" y="3429000"/>
          <a:ext cx="9753600" cy="20359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  <a:gridCol w="1219200"/>
              </a:tblGrid>
              <a:tr h="53340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3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4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5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6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7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Name</a:t>
                      </a:r>
                      <a:r>
                        <a:rPr lang="en-US" sz="1400" baseline="0" dirty="0" smtClean="0"/>
                        <a:t> of Event 8</a:t>
                      </a:r>
                      <a:endParaRPr lang="en-US" sz="1400" dirty="0"/>
                    </a:p>
                  </a:txBody>
                  <a:tcPr/>
                </a:tc>
              </a:tr>
              <a:tr h="363424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r>
                        <a:rPr lang="en-US" sz="1400" baseline="30000" dirty="0" smtClean="0"/>
                        <a:t>st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r>
                        <a:rPr lang="en-US" sz="1400" baseline="30000" dirty="0" smtClean="0"/>
                        <a:t>nd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</a:t>
                      </a:r>
                      <a:r>
                        <a:rPr lang="en-US" sz="1400" baseline="30000" dirty="0" smtClean="0"/>
                        <a:t>rd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4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5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7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8</a:t>
                      </a:r>
                      <a:r>
                        <a:rPr lang="en-US" sz="1400" baseline="30000" dirty="0" smtClean="0"/>
                        <a:t>th</a:t>
                      </a:r>
                      <a:r>
                        <a:rPr lang="en-US" sz="1400" dirty="0" smtClean="0"/>
                        <a:t> Date</a:t>
                      </a:r>
                      <a:endParaRPr lang="en-US" sz="1400" dirty="0"/>
                    </a:p>
                  </a:txBody>
                  <a:tcPr/>
                </a:tc>
              </a:tr>
              <a:tr h="1139088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/>
                        <a:t>Description of Event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Description of Event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a timeline of the dates and places that Martin Luther and Coretta Scott King visited together to celebrate a country’s freedom, to honor the memory of an inspirational leader, and to accept a prestigious award.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Traveling to celebrate freedom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2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Tell about the different places and times that Coretta Scott King spoke in public to take a stand against injustice and to support peace.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Speaking out and taking a stand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15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Picture placeholder"/>
          <p:cNvSpPr>
            <a:spLocks noGrp="1"/>
          </p:cNvSpPr>
          <p:nvPr>
            <p:ph type="pic" idx="1"/>
          </p:nvPr>
        </p:nvSpPr>
        <p:spPr/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mtClean="0"/>
              <a:t>Describe the other organizations that Coretta Scott King established to further the cause of social justice in the United States and around the world.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Coretta Scott King’s legacy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53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38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Pseudo-code of </a:t>
            </a:r>
            <a:r>
              <a:rPr lang="en-US" dirty="0" err="1" smtClean="0"/>
              <a:t>InputProcessors</a:t>
            </a:r>
            <a:r>
              <a:rPr lang="en-US" dirty="0" smtClean="0"/>
              <a:t> for Account1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860" y="1293223"/>
            <a:ext cx="32766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smtClean="0"/>
              <a:t>open(string </a:t>
            </a:r>
            <a:r>
              <a:rPr lang="en-US" sz="1200" dirty="0"/>
              <a:t>p, string y, float a)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temp_pin</a:t>
            </a:r>
            <a:r>
              <a:rPr lang="en-US" sz="1200" dirty="0"/>
              <a:t> = p;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temp_id</a:t>
            </a:r>
            <a:r>
              <a:rPr lang="en-US" sz="1200" dirty="0"/>
              <a:t> = y;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temp_b</a:t>
            </a:r>
            <a:r>
              <a:rPr lang="en-US" sz="1200" dirty="0"/>
              <a:t> = a;</a:t>
            </a:r>
          </a:p>
          <a:p>
            <a:pPr lvl="1"/>
            <a:r>
              <a:rPr lang="en-US" sz="1200" dirty="0" err="1"/>
              <a:t>mda</a:t>
            </a:r>
            <a:r>
              <a:rPr lang="en-US" sz="1200" dirty="0"/>
              <a:t>-&gt;Open()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pin(string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CorrectPin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</a:t>
            </a:r>
            <a:r>
              <a:rPr lang="en-US" sz="1200" dirty="0" smtClean="0"/>
              <a:t>{</a:t>
            </a:r>
          </a:p>
          <a:p>
            <a:pPr lvl="2"/>
            <a:r>
              <a:rPr lang="en-US" sz="1200" dirty="0" smtClean="0"/>
              <a:t>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} else {</a:t>
            </a:r>
          </a:p>
          <a:p>
            <a:pPr lvl="2"/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}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IncorrectPin</a:t>
            </a:r>
            <a:r>
              <a:rPr lang="en-US" sz="1200" dirty="0"/>
              <a:t>(</a:t>
            </a:r>
            <a:r>
              <a:rPr lang="en-US" sz="1200" dirty="0" err="1"/>
              <a:t>max_attempts</a:t>
            </a:r>
            <a:r>
              <a:rPr lang="en-US" sz="1200" dirty="0"/>
              <a:t>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deposit(float </a:t>
            </a:r>
            <a:r>
              <a:rPr lang="en-US" sz="1200" dirty="0"/>
              <a:t>d)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temp_d</a:t>
            </a:r>
            <a:r>
              <a:rPr lang="en-US" sz="1200" dirty="0"/>
              <a:t> = d;</a:t>
            </a:r>
          </a:p>
          <a:p>
            <a:pPr lvl="1"/>
            <a:r>
              <a:rPr lang="en-US" sz="1200" dirty="0" err="1"/>
              <a:t>mda</a:t>
            </a:r>
            <a:r>
              <a:rPr lang="en-US" sz="1200" dirty="0"/>
              <a:t>-&gt;Deposit();</a:t>
            </a:r>
          </a:p>
          <a:p>
            <a:pPr lvl="1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/>
              <a:t>}</a:t>
            </a:r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722812" y="1286977"/>
            <a:ext cx="2444836" cy="489364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/>
              <a:t>void withdraw(float </a:t>
            </a:r>
            <a:r>
              <a:rPr lang="en-US" sz="1200" dirty="0"/>
              <a:t>w)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temp_w</a:t>
            </a:r>
            <a:r>
              <a:rPr lang="en-US" sz="1200" dirty="0"/>
              <a:t> = w;</a:t>
            </a:r>
          </a:p>
          <a:p>
            <a:pPr lvl="1"/>
            <a:r>
              <a:rPr lang="en-US" sz="1200" dirty="0"/>
              <a:t>if (data-&gt;b &lt;=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WithdrawFail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&gt;Withdraw();</a:t>
            </a:r>
          </a:p>
          <a:p>
            <a:pPr lvl="1"/>
            <a:r>
              <a:rPr lang="en-US" sz="1200" dirty="0"/>
              <a:t>}</a:t>
            </a:r>
          </a:p>
          <a:p>
            <a:pPr lvl="1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 smtClean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balance</a:t>
            </a:r>
            <a:r>
              <a:rPr lang="en-US" sz="1200" dirty="0"/>
              <a:t>() </a:t>
            </a:r>
            <a:r>
              <a:rPr lang="en-US" sz="1200" dirty="0" smtClean="0"/>
              <a:t>{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&gt;Balance();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 smtClean="0"/>
              <a:t>void logout</a:t>
            </a:r>
            <a:r>
              <a:rPr lang="en-US" sz="1200" dirty="0"/>
              <a:t>() {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&gt;Logout();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lock(string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&gt;Lock();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LockFail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8633752" y="1293223"/>
            <a:ext cx="292133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smtClean="0"/>
              <a:t>login(string </a:t>
            </a:r>
            <a:r>
              <a:rPr lang="en-US" sz="1200" dirty="0"/>
              <a:t>y) {</a:t>
            </a:r>
          </a:p>
          <a:p>
            <a:pPr lvl="1"/>
            <a:r>
              <a:rPr lang="en-US" sz="1200" dirty="0"/>
              <a:t>if (y == data-&gt;id) {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mda</a:t>
            </a:r>
            <a:r>
              <a:rPr lang="en-US" sz="1200" dirty="0"/>
              <a:t>-&gt;Login();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mda</a:t>
            </a:r>
            <a:r>
              <a:rPr lang="en-US" sz="1200" dirty="0"/>
              <a:t>-&gt;</a:t>
            </a:r>
            <a:r>
              <a:rPr lang="en-US" sz="1200" dirty="0" err="1"/>
              <a:t>LoginFail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unlock(string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&gt;Unlock();</a:t>
            </a:r>
          </a:p>
          <a:p>
            <a:pPr lvl="1"/>
            <a:r>
              <a:rPr lang="en-US" sz="1200" dirty="0" smtClean="0"/>
              <a:t>	if </a:t>
            </a:r>
            <a:r>
              <a:rPr lang="en-US" sz="1200" dirty="0"/>
              <a:t>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 smtClean="0"/>
              <a:t>	} </a:t>
            </a:r>
            <a:r>
              <a:rPr lang="en-US" sz="1200" dirty="0"/>
              <a:t>else {</a:t>
            </a:r>
          </a:p>
          <a:p>
            <a:pPr lvl="1"/>
            <a:r>
              <a:rPr lang="en-US" sz="1200" dirty="0" smtClean="0"/>
              <a:t>	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 smtClean="0"/>
              <a:t>	}</a:t>
            </a:r>
            <a:endParaRPr lang="en-US" sz="1200" dirty="0"/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UnlockFail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endParaRPr lang="en-US" sz="1200" dirty="0"/>
          </a:p>
          <a:p>
            <a:r>
              <a:rPr lang="en-US" sz="1200" dirty="0" err="1" smtClean="0"/>
              <a:t>max_attempts</a:t>
            </a:r>
            <a:r>
              <a:rPr lang="en-US" sz="1200" dirty="0" smtClean="0"/>
              <a:t> </a:t>
            </a:r>
            <a:r>
              <a:rPr lang="en-US" sz="1200" dirty="0"/>
              <a:t>= 3;</a:t>
            </a:r>
          </a:p>
          <a:p>
            <a:r>
              <a:rPr lang="en-US" sz="1200" dirty="0" err="1" smtClean="0"/>
              <a:t>min_balance</a:t>
            </a:r>
            <a:r>
              <a:rPr lang="en-US" sz="1200" dirty="0" smtClean="0"/>
              <a:t> </a:t>
            </a:r>
            <a:r>
              <a:rPr lang="en-US" sz="1200" dirty="0"/>
              <a:t>= 500;</a:t>
            </a:r>
          </a:p>
        </p:txBody>
      </p:sp>
    </p:spTree>
    <p:extLst>
      <p:ext uri="{BB962C8B-B14F-4D97-AF65-F5344CB8AC3E}">
        <p14:creationId xmlns:p14="http://schemas.microsoft.com/office/powerpoint/2010/main" val="203458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38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Pseudo-code of </a:t>
            </a:r>
            <a:r>
              <a:rPr lang="en-US" dirty="0" err="1" smtClean="0"/>
              <a:t>InputProcessors</a:t>
            </a:r>
            <a:r>
              <a:rPr lang="en-US" dirty="0" smtClean="0"/>
              <a:t> for Account2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860" y="1293223"/>
            <a:ext cx="32766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void </a:t>
            </a:r>
            <a:r>
              <a:rPr lang="en-US" sz="1400" dirty="0" smtClean="0"/>
              <a:t>OPEN(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/>
              <a:t>p, </a:t>
            </a:r>
            <a:r>
              <a:rPr lang="en-US" sz="1400" dirty="0" err="1"/>
              <a:t>int</a:t>
            </a:r>
            <a:r>
              <a:rPr lang="en-US" sz="1400" dirty="0"/>
              <a:t> y, </a:t>
            </a:r>
            <a:r>
              <a:rPr lang="en-US" sz="1400" dirty="0" err="1"/>
              <a:t>int</a:t>
            </a:r>
            <a:r>
              <a:rPr lang="en-US" sz="1400" dirty="0"/>
              <a:t> a)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temp_pin</a:t>
            </a:r>
            <a:r>
              <a:rPr lang="en-US" sz="1400" dirty="0"/>
              <a:t> = p;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temp_id</a:t>
            </a:r>
            <a:r>
              <a:rPr lang="en-US" sz="1400" dirty="0"/>
              <a:t> = y;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temp_b</a:t>
            </a:r>
            <a:r>
              <a:rPr lang="en-US" sz="1400" dirty="0"/>
              <a:t> = a;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-&gt;Open();</a:t>
            </a:r>
          </a:p>
          <a:p>
            <a:r>
              <a:rPr lang="en-US" sz="1400" dirty="0" smtClean="0"/>
              <a:t>}</a:t>
            </a:r>
          </a:p>
          <a:p>
            <a:r>
              <a:rPr lang="en-US" sz="1400" dirty="0"/>
              <a:t>void Account2::PIN(</a:t>
            </a:r>
            <a:r>
              <a:rPr lang="en-US" sz="1400" dirty="0" err="1"/>
              <a:t>int</a:t>
            </a:r>
            <a:r>
              <a:rPr lang="en-US" sz="1400" dirty="0"/>
              <a:t> x) {</a:t>
            </a:r>
          </a:p>
          <a:p>
            <a:pPr lvl="1"/>
            <a:r>
              <a:rPr lang="en-US" sz="1400" dirty="0"/>
              <a:t>if (x == data-&gt;pin)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CorrectPin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IncorrectPin</a:t>
            </a:r>
            <a:r>
              <a:rPr lang="en-US" sz="1400" dirty="0"/>
              <a:t>(</a:t>
            </a:r>
            <a:r>
              <a:rPr lang="en-US" sz="1400" dirty="0" err="1"/>
              <a:t>max_attempts</a:t>
            </a:r>
            <a:r>
              <a:rPr lang="en-US" sz="1400" dirty="0"/>
              <a:t>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4212" y="1288869"/>
            <a:ext cx="33528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void Account2::BALANCE()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&gt;Balance();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Account2::LOGIN(</a:t>
            </a:r>
            <a:r>
              <a:rPr lang="en-US" sz="1400" dirty="0" err="1"/>
              <a:t>int</a:t>
            </a:r>
            <a:r>
              <a:rPr lang="en-US" sz="1400" dirty="0"/>
              <a:t> y) {</a:t>
            </a:r>
          </a:p>
          <a:p>
            <a:pPr lvl="1"/>
            <a:r>
              <a:rPr lang="en-US" sz="1400" dirty="0"/>
              <a:t>if (y == data-&gt;id)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&gt;Login();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LoginFail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Account2::LOGOUT()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-&gt;Logout();</a:t>
            </a:r>
          </a:p>
          <a:p>
            <a:r>
              <a:rPr lang="en-US" sz="1400" dirty="0" smtClean="0"/>
              <a:t>}</a:t>
            </a:r>
          </a:p>
          <a:p>
            <a:r>
              <a:rPr lang="en-US" sz="1400" dirty="0"/>
              <a:t>void Account2::WITHDRAW(</a:t>
            </a:r>
            <a:r>
              <a:rPr lang="en-US" sz="1400" dirty="0" err="1"/>
              <a:t>int</a:t>
            </a:r>
            <a:r>
              <a:rPr lang="en-US" sz="1400" dirty="0"/>
              <a:t> w)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temp_w</a:t>
            </a:r>
            <a:r>
              <a:rPr lang="en-US" sz="1400" dirty="0"/>
              <a:t> = w;</a:t>
            </a:r>
          </a:p>
          <a:p>
            <a:pPr lvl="1"/>
            <a:r>
              <a:rPr lang="en-US" sz="1400" dirty="0"/>
              <a:t>if (data-&gt;b &gt; </a:t>
            </a:r>
            <a:r>
              <a:rPr lang="en-US" sz="1400" dirty="0" err="1"/>
              <a:t>min_balance</a:t>
            </a:r>
            <a:r>
              <a:rPr lang="en-US" sz="1400" dirty="0"/>
              <a:t>) {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-&gt;Withdraw();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WithdrawFail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/>
              <a:t>}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430922" y="1288869"/>
            <a:ext cx="3656012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void Account2::suspend()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-&gt;Suspend();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Account2::activate()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-&gt;Activate();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Account2::close()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-&gt;Close();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Account2::DEPOSIT(</a:t>
            </a:r>
            <a:r>
              <a:rPr lang="en-US" sz="1400" dirty="0" err="1"/>
              <a:t>int</a:t>
            </a:r>
            <a:r>
              <a:rPr lang="en-US" sz="1400" dirty="0"/>
              <a:t> d)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temp_d</a:t>
            </a:r>
            <a:r>
              <a:rPr lang="en-US" sz="1400" dirty="0"/>
              <a:t> = d;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-&gt;Deposit();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69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622300"/>
            <a:ext cx="7848600" cy="5867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2. Class Diagrams of All Components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9412" y="1091326"/>
            <a:ext cx="32766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 smtClean="0"/>
              <a:t>The overview architecture is drawn on the right. It just shows the general relationships between various of classes. 3 class design patterns group classes by their responsibilities. In the following sections, I will introduce the software design group by group. Classes in each design are described in detail.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3212" y="304800"/>
            <a:ext cx="975106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0" b="100000" l="58" r="100000">
                        <a14:foregroundMark x1="26783" y1="2420" x2="27014" y2="58746"/>
                        <a14:foregroundMark x1="27014" y1="58746" x2="2145" y2="61056"/>
                        <a14:foregroundMark x1="1275" y1="61496" x2="58" y2="75028"/>
                        <a14:foregroundMark x1="1391" y1="61276" x2="2957" y2="61276"/>
                        <a14:foregroundMark x1="57275" y1="5171" x2="57043" y2="56876"/>
                        <a14:foregroundMark x1="57043" y1="57756" x2="98957" y2="62596"/>
                        <a14:backgroundMark x1="406" y1="3630" x2="290" y2="47195"/>
                        <a14:backgroundMark x1="638" y1="48075" x2="19130" y2="48845"/>
                        <a14:backgroundMark x1="19246" y1="48845" x2="19246" y2="10561"/>
                        <a14:backgroundMark x1="19246" y1="10561" x2="58" y2="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381000"/>
            <a:ext cx="11132559" cy="5867400"/>
          </a:xfrm>
        </p:spPr>
      </p:pic>
      <p:sp>
        <p:nvSpPr>
          <p:cNvPr id="4" name="TextBox 3"/>
          <p:cNvSpPr txBox="1"/>
          <p:nvPr/>
        </p:nvSpPr>
        <p:spPr>
          <a:xfrm>
            <a:off x="497272" y="856735"/>
            <a:ext cx="2895601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 smtClean="0"/>
              <a:t>First, a zoomed and re-</a:t>
            </a:r>
            <a:r>
              <a:rPr lang="en-US" dirty="0" err="1" smtClean="0"/>
              <a:t>layouted</a:t>
            </a:r>
            <a:r>
              <a:rPr lang="en-US" dirty="0" smtClean="0"/>
              <a:t> diagram of state pattern is presented here.</a:t>
            </a:r>
            <a:r>
              <a:rPr lang="en-US" dirty="0"/>
              <a:t> </a:t>
            </a:r>
            <a:r>
              <a:rPr lang="en-US" dirty="0" smtClean="0"/>
              <a:t>Details are given as follows.</a:t>
            </a:r>
          </a:p>
        </p:txBody>
      </p:sp>
    </p:spTree>
    <p:extLst>
      <p:ext uri="{BB962C8B-B14F-4D97-AF65-F5344CB8AC3E}">
        <p14:creationId xmlns:p14="http://schemas.microsoft.com/office/powerpoint/2010/main" val="11348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35746"/>
              </p:ext>
            </p:extLst>
          </p:nvPr>
        </p:nvGraphicFramePr>
        <p:xfrm>
          <a:off x="379412" y="1150277"/>
          <a:ext cx="11430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3733800"/>
                <a:gridCol w="1524000"/>
                <a:gridCol w="4191000"/>
              </a:tblGrid>
              <a:tr h="250209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 </a:t>
                      </a:r>
                      <a:r>
                        <a:rPr lang="en-US" sz="1200" b="0" dirty="0" err="1" smtClean="0"/>
                        <a:t>ModelDrivenArch</a:t>
                      </a:r>
                      <a:r>
                        <a:rPr lang="en-US" sz="1200" b="0" dirty="0" smtClean="0"/>
                        <a:t>: 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Play the role of context class;</a:t>
                      </a:r>
                      <a:r>
                        <a:rPr lang="en-US" sz="1200" baseline="0" dirty="0" smtClean="0"/>
                        <a:t> keep tracking the current state in the EFSM; forward meta events to concrete states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86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dirty="0" smtClean="0"/>
                        <a:t>current</a:t>
                      </a:r>
                      <a:r>
                        <a:rPr lang="en-US" sz="1200" dirty="0" smtClean="0"/>
                        <a:t>: pointer</a:t>
                      </a:r>
                      <a:r>
                        <a:rPr lang="en-US" sz="1200" baseline="0" dirty="0" smtClean="0"/>
                        <a:t> to the object of current state</a:t>
                      </a:r>
                    </a:p>
                    <a:p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baseline="0" dirty="0" smtClean="0"/>
                        <a:t>: number of incorrect PIN attempts</a:t>
                      </a:r>
                    </a:p>
                    <a:p>
                      <a:r>
                        <a:rPr lang="en-US" sz="1200" i="1" baseline="0" dirty="0" smtClean="0"/>
                        <a:t>states</a:t>
                      </a:r>
                      <a:r>
                        <a:rPr lang="en-US" sz="1200" baseline="0" dirty="0" smtClean="0"/>
                        <a:t>: a vector storing all state objects that appear in the state machine 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Create objects for each state in the state machine;</a:t>
                      </a:r>
                      <a:r>
                        <a:rPr lang="en-US" sz="1200" baseline="0" dirty="0" smtClean="0"/>
                        <a:t> store them in </a:t>
                      </a:r>
                      <a:r>
                        <a:rPr lang="en-US" sz="1200" i="1" baseline="0" dirty="0" smtClean="0"/>
                        <a:t>states</a:t>
                      </a:r>
                      <a:r>
                        <a:rPr lang="en-US" sz="1200" i="0" baseline="0" dirty="0" smtClean="0"/>
                        <a:t>; set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1" baseline="0" dirty="0" err="1" smtClean="0"/>
                        <a:t>StartState</a:t>
                      </a:r>
                      <a:r>
                        <a:rPr lang="en-US" sz="1200" i="0" baseline="0" dirty="0" smtClean="0"/>
                        <a:t> object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Reclaim the objects in </a:t>
                      </a:r>
                      <a:r>
                        <a:rPr lang="en-US" sz="1200" i="1" dirty="0" smtClean="0"/>
                        <a:t>states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changeState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StateEnum</a:t>
                      </a:r>
                      <a:r>
                        <a:rPr lang="en-US" sz="1200" dirty="0" smtClean="0"/>
                        <a:t> id)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Used by State</a:t>
                      </a:r>
                      <a:r>
                        <a:rPr lang="en-US" sz="1200" baseline="0" dirty="0" smtClean="0"/>
                        <a:t> objects to change the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state of context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set/</a:t>
                      </a:r>
                      <a:r>
                        <a:rPr lang="en-US" sz="1200" dirty="0" err="1" smtClean="0"/>
                        <a:t>getAttempts</a:t>
                      </a:r>
                      <a:r>
                        <a:rPr lang="en-US" sz="1200" dirty="0" smtClean="0"/>
                        <a:t>()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Used by State objects to change/get</a:t>
                      </a:r>
                      <a:r>
                        <a:rPr lang="en-US" sz="1200" baseline="0" dirty="0" smtClean="0"/>
                        <a:t> the value of </a:t>
                      </a:r>
                      <a:r>
                        <a:rPr lang="en-US" sz="1200" i="1" baseline="0" dirty="0" smtClean="0"/>
                        <a:t>attempts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Handle open event by calling current-&gt;open()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balance event</a:t>
                      </a:r>
                      <a:r>
                        <a:rPr lang="en-US" sz="1200" baseline="0" dirty="0" smtClean="0"/>
                        <a:t> by calling current-&gt;balance()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login event by calling current-&gt;login()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withdraw event</a:t>
                      </a:r>
                      <a:r>
                        <a:rPr lang="en-US" sz="1200" baseline="0" dirty="0" smtClean="0"/>
                        <a:t> by calling current-&gt;withdraw()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withdrawFail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withdrawFail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logout event by calling current-&gt;logout)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deposit event</a:t>
                      </a:r>
                      <a:r>
                        <a:rPr lang="en-US" sz="1200" baseline="0" dirty="0" smtClean="0"/>
                        <a:t> by calling current-&gt;deposit()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lock event</a:t>
                      </a:r>
                      <a:r>
                        <a:rPr lang="en-US" sz="1200" baseline="0" dirty="0" smtClean="0"/>
                        <a:t> by calling current-&gt;lock()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lockFail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unlock event</a:t>
                      </a:r>
                      <a:r>
                        <a:rPr lang="en-US" sz="1200" baseline="0" dirty="0" smtClean="0"/>
                        <a:t> by calling current-&gt;unlock()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suspend event</a:t>
                      </a:r>
                      <a:r>
                        <a:rPr lang="en-US" sz="1200" baseline="0" dirty="0" smtClean="0"/>
                        <a:t> by calling current-&gt;suspend()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unlockFail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activate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event</a:t>
                      </a:r>
                      <a:r>
                        <a:rPr lang="en-US" sz="1200" baseline="0" dirty="0" smtClean="0"/>
                        <a:t> by calling current-&gt;activate()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close event</a:t>
                      </a:r>
                      <a:r>
                        <a:rPr lang="en-US" sz="1200" baseline="0" dirty="0" smtClean="0"/>
                        <a:t> by calling current-&gt;close()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 event by calling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current-&gt;</a:t>
                      </a:r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withdrawBelowMin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iography report presentat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Biography report presentation" id="{DB613D04-7526-4698-9864-5A45026A3266}" vid="{640876E2-5A1A-4A4F-9FA9-9B19A690D43A}"/>
    </a:ext>
  </a:extLst>
</a:theme>
</file>

<file path=ppt/theme/theme2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CBF2842-3FE1-4EA6-9E92-ED3FE55008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Biography report presentation</Template>
  <TotalTime>0</TotalTime>
  <Words>5496</Words>
  <Application>Microsoft Office PowerPoint</Application>
  <PresentationFormat>Custom</PresentationFormat>
  <Paragraphs>1102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</vt:lpstr>
      <vt:lpstr>Calibri</vt:lpstr>
      <vt:lpstr>Cambria</vt:lpstr>
      <vt:lpstr>Constantia</vt:lpstr>
      <vt:lpstr>Biography report presentation</vt:lpstr>
      <vt:lpstr>CS 586 Project Report</vt:lpstr>
      <vt:lpstr>1. MDA-EFSM Model for the Account Components</vt:lpstr>
      <vt:lpstr>1. MDA-EFSM Model for the Account Components</vt:lpstr>
      <vt:lpstr>1. MDA-EFSM Model for the Account Components</vt:lpstr>
      <vt:lpstr>1. MDA-EFSM Model for the Account Components</vt:lpstr>
      <vt:lpstr>1. MDA-EFSM Model for the Account Components</vt:lpstr>
      <vt:lpstr>2. Class Diagrams of All Components</vt:lpstr>
      <vt:lpstr>3. State Pattern</vt:lpstr>
      <vt:lpstr>3. State Pattern</vt:lpstr>
      <vt:lpstr>3. State Pattern</vt:lpstr>
      <vt:lpstr>3. State Pattern</vt:lpstr>
      <vt:lpstr>3. State Pattern</vt:lpstr>
      <vt:lpstr>3. State Pattern</vt:lpstr>
      <vt:lpstr>3. State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5. Abstract Factory Pattern I – AbstractFactory</vt:lpstr>
      <vt:lpstr>5. Abstract Factory Pattern II – Concrete Factories</vt:lpstr>
      <vt:lpstr>5. Abstract Factory Pattern</vt:lpstr>
      <vt:lpstr>5. Abstract Factory Pattern</vt:lpstr>
      <vt:lpstr>5. Abstract Factory Pattern</vt:lpstr>
      <vt:lpstr>6. Details for Other Classes: DataStore</vt:lpstr>
      <vt:lpstr>6. Details for Other Classes: Accounts</vt:lpstr>
      <vt:lpstr>7. Dynamics for Two Scenarios</vt:lpstr>
      <vt:lpstr>8. Source Code and Patterns</vt:lpstr>
      <vt:lpstr>8. Source Code and Patterns</vt:lpstr>
      <vt:lpstr>8. Source Code and Patterns</vt:lpstr>
      <vt:lpstr>9. Source Code</vt:lpstr>
      <vt:lpstr>Marriage to Martin Luther King</vt:lpstr>
      <vt:lpstr>Starting the civil rights movement</vt:lpstr>
      <vt:lpstr>Raising her children and using her gifts</vt:lpstr>
      <vt:lpstr>Traveling to celebrate freedom</vt:lpstr>
      <vt:lpstr>Speaking out and taking a stand</vt:lpstr>
      <vt:lpstr>Coretta Scott King’s legacy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2016-04-15T23:22:29Z</dcterms:created>
  <dcterms:modified xsi:type="dcterms:W3CDTF">2016-04-18T14:19:30Z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TC034606339991</vt:lpwstr>
  </property>
</Properties>
</file>